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94" r:id="rId10"/>
    <p:sldId id="292" r:id="rId11"/>
    <p:sldId id="291" r:id="rId12"/>
    <p:sldId id="293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5" r:id="rId29"/>
    <p:sldId id="283" r:id="rId30"/>
    <p:sldId id="284" r:id="rId31"/>
    <p:sldId id="285" r:id="rId32"/>
    <p:sldId id="286" r:id="rId33"/>
    <p:sldId id="287" r:id="rId34"/>
    <p:sldId id="296" r:id="rId35"/>
    <p:sldId id="297" r:id="rId36"/>
    <p:sldId id="298" r:id="rId37"/>
    <p:sldId id="299" r:id="rId38"/>
    <p:sldId id="288" r:id="rId39"/>
    <p:sldId id="289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B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3928"/>
  </p:normalViewPr>
  <p:slideViewPr>
    <p:cSldViewPr snapToGrid="0" snapToObjects="1">
      <p:cViewPr>
        <p:scale>
          <a:sx n="90" d="100"/>
          <a:sy n="90" d="100"/>
        </p:scale>
        <p:origin x="89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D2DEB-FC8E-6C49-BC51-599BCBA5E337}" type="datetimeFigureOut">
              <a:rPr lang="pt-BR" smtClean="0"/>
              <a:t>02/12/2018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B2C85-A8D3-6E43-BA2F-9D166A5D47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766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987da8b7b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987da8b7b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solicitação anterior retornará uma resposta JSON com informações como o nome completo da estação, suas coordenadas de latitude e longitude e o código da estação:</a:t>
            </a:r>
            <a:endParaRPr sz="1200"/>
          </a:p>
        </p:txBody>
      </p:sp>
      <p:sp>
        <p:nvSpPr>
          <p:cNvPr id="181" name="Google Shape;181;g4987da8b7b_1_6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5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382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957d04c6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957d04c6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Este endpoint fornece uma lista de estações de trem próximas a um determinado local. </a:t>
            </a:r>
            <a:endParaRPr sz="1200">
              <a:solidFill>
                <a:srgbClr val="351C7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solicitação anterior retornará uma resposta JSON com informações como o nome completo da estação, suas coordenadas de latitude e longitude e o código da estação:</a:t>
            </a:r>
            <a:endParaRPr sz="1200"/>
          </a:p>
        </p:txBody>
      </p:sp>
      <p:sp>
        <p:nvSpPr>
          <p:cNvPr id="280" name="Google Shape;280;g4957d04c68_0_91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14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0206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97c8ca5a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97c8ca5a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 err="1"/>
              <a:t>http</a:t>
            </a:r>
            <a:r>
              <a:rPr lang="pt-BR" sz="1200" dirty="0"/>
              <a:t>://</a:t>
            </a:r>
            <a:r>
              <a:rPr lang="pt-BR" sz="1200" dirty="0" err="1"/>
              <a:t>transportapi.com</a:t>
            </a:r>
            <a:r>
              <a:rPr lang="pt-BR" sz="1200" dirty="0"/>
              <a:t>/v3/</a:t>
            </a:r>
            <a:r>
              <a:rPr lang="pt-BR" sz="1200" dirty="0" err="1"/>
              <a:t>uk</a:t>
            </a:r>
            <a:r>
              <a:rPr lang="pt-BR" sz="1200" dirty="0"/>
              <a:t>/</a:t>
            </a:r>
            <a:r>
              <a:rPr lang="pt-BR" sz="1200" dirty="0" err="1"/>
              <a:t>train</a:t>
            </a:r>
            <a:r>
              <a:rPr lang="pt-BR" sz="1200" dirty="0"/>
              <a:t>/</a:t>
            </a:r>
            <a:r>
              <a:rPr lang="pt-BR" sz="1200" dirty="0" err="1"/>
              <a:t>service</a:t>
            </a:r>
            <a:r>
              <a:rPr lang="pt-BR" sz="1200" dirty="0"/>
              <a:t>/23587103/2017-08-05/06:00/</a:t>
            </a:r>
            <a:r>
              <a:rPr lang="pt-BR" sz="1200" dirty="0" err="1"/>
              <a:t>timetable.json?app_id</a:t>
            </a:r>
            <a:r>
              <a:rPr lang="pt-BR" sz="1200" dirty="0"/>
              <a:t>=26f01872&amp;app_key=fe93272cfd1bdd8ae6f7d116ea5f2ced</a:t>
            </a:r>
            <a:endParaRPr sz="1200" dirty="0"/>
          </a:p>
        </p:txBody>
      </p:sp>
      <p:sp>
        <p:nvSpPr>
          <p:cNvPr id="305" name="Google Shape;305;g497c8ca5a3_0_1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15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9582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97c8ca5a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97c8ca5a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Font typeface="Comic Sans MS"/>
              <a:buChar char="-"/>
            </a:pPr>
            <a:r>
              <a:rPr lang="pt-BR" sz="14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Vamos começar com um simples: chegar à estação mais próxima.</a:t>
            </a:r>
            <a:endParaRPr sz="1200"/>
          </a:p>
        </p:txBody>
      </p:sp>
      <p:sp>
        <p:nvSpPr>
          <p:cNvPr id="320" name="Google Shape;320;g497c8ca5a3_0_25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16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0247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97c8ca5a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97c8ca5a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http://transportapi.com/v3/uk/train/service/23587103/2017-08-05/06:00/timetable.json?app_id=26f01872&amp;app_key=fe93272cfd1bdd8ae6f7d116ea5f2ced</a:t>
            </a:r>
            <a:endParaRPr sz="1200"/>
          </a:p>
        </p:txBody>
      </p:sp>
      <p:sp>
        <p:nvSpPr>
          <p:cNvPr id="331" name="Google Shape;331;g497c8ca5a3_0_33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17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8999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97c8ca5a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97c8ca5a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http://transportapi.com/v3/uk/train/service/23587103/2017-08-05/06:00/timetable.json?app_id=26f01872&amp;app_key=fe93272cfd1bdd8ae6f7d116ea5f2ced</a:t>
            </a:r>
            <a:endParaRPr sz="1200"/>
          </a:p>
        </p:txBody>
      </p:sp>
      <p:sp>
        <p:nvSpPr>
          <p:cNvPr id="343" name="Google Shape;343;g497c8ca5a3_0_43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18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4900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97c8ca5a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97c8ca5a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latin typeface="Comic Sans MS"/>
                <a:ea typeface="Comic Sans MS"/>
                <a:cs typeface="Comic Sans MS"/>
                <a:sym typeface="Comic Sans MS"/>
              </a:rPr>
              <a:t>Todas as tarefas anteriores são reativas, onde o bot responde às solicitações dos usuários. Em contraste, as tarefas proativas podem ser projetadas fazendo com que o bot inicie conversas. Por exemplo, o bot pode enviar horários de trem e atrasos / informações canceladas para o usuário em horários determinados durante o dia:</a:t>
            </a:r>
            <a:endParaRPr sz="1200"/>
          </a:p>
        </p:txBody>
      </p:sp>
      <p:sp>
        <p:nvSpPr>
          <p:cNvPr id="353" name="Google Shape;353;g497c8ca5a3_0_5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19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8039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97046a3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97046a3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Este endpoint fornece uma lista de estações de trem próximas a um determinado local. </a:t>
            </a:r>
            <a:endParaRPr sz="1200">
              <a:solidFill>
                <a:srgbClr val="351C7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solicitação anterior retornará uma resposta JSON com informações como o nome completo da estação, suas coordenadas de latitude e longitude e o código da estação:</a:t>
            </a:r>
            <a:endParaRPr sz="1200"/>
          </a:p>
        </p:txBody>
      </p:sp>
      <p:sp>
        <p:nvSpPr>
          <p:cNvPr id="367" name="Google Shape;367;g497046a368_0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20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7121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987da8b7b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987da8b7b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Este endpoint fornece uma lista de estações de trem próximas a um determinado local. </a:t>
            </a:r>
            <a:endParaRPr sz="1200">
              <a:solidFill>
                <a:srgbClr val="351C7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solicitação anterior retornará uma resposta JSON com informações como o nome completo da estação, suas coordenadas de latitude e longitude e o código da estação:</a:t>
            </a:r>
            <a:endParaRPr sz="1200"/>
          </a:p>
        </p:txBody>
      </p:sp>
      <p:sp>
        <p:nvSpPr>
          <p:cNvPr id="379" name="Google Shape;379;g4987da8b7b_1_4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21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2721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987da8b7b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987da8b7b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Este endpoint fornece uma lista de estações de trem próximas a um determinado local. </a:t>
            </a:r>
            <a:endParaRPr sz="1200">
              <a:solidFill>
                <a:srgbClr val="351C7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solicitação anterior retornará uma resposta JSON com informações como o nome completo da estação, suas coordenadas de latitude e longitude e o código da estação:</a:t>
            </a:r>
            <a:endParaRPr sz="1200"/>
          </a:p>
        </p:txBody>
      </p:sp>
      <p:sp>
        <p:nvSpPr>
          <p:cNvPr id="389" name="Google Shape;389;g4987da8b7b_1_25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22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017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97046a36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497046a36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Este endpoint fornece uma lista de estações de trem próximas a um determinado local. </a:t>
            </a:r>
            <a:endParaRPr sz="1200">
              <a:solidFill>
                <a:srgbClr val="351C7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solicitação anterior retornará uma resposta JSON com informações como o nome completo da estação, suas coordenadas de latitude e longitude e o código da estação:</a:t>
            </a:r>
            <a:endParaRPr sz="1200"/>
          </a:p>
        </p:txBody>
      </p:sp>
      <p:sp>
        <p:nvSpPr>
          <p:cNvPr id="398" name="Google Shape;398;g497046a368_0_99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23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2158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98e9bc0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98e9bc0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solicitação anterior retornará uma resposta JSON com informações como o nome completo da estação, suas coordenadas de latitude e longitude e o código da estação:</a:t>
            </a:r>
            <a:endParaRPr sz="1200"/>
          </a:p>
        </p:txBody>
      </p:sp>
      <p:sp>
        <p:nvSpPr>
          <p:cNvPr id="192" name="Google Shape;192;g498e9bc03c_0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6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6294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97046a36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97046a36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Este endpoint fornece uma lista de estações de trem próximas a um determinado local. </a:t>
            </a:r>
            <a:endParaRPr sz="1200">
              <a:solidFill>
                <a:srgbClr val="351C7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solicitação anterior retornará uma resposta JSON com informações como o nome completo da estação, suas coordenadas de latitude e longitude e o código da estação:</a:t>
            </a:r>
            <a:endParaRPr sz="1200"/>
          </a:p>
        </p:txBody>
      </p:sp>
      <p:sp>
        <p:nvSpPr>
          <p:cNvPr id="407" name="Google Shape;407;g497046a368_0_111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24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1163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97046a368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97046a368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Este endpoint fornece uma lista de estações de trem próximas a um determinado local. </a:t>
            </a:r>
            <a:endParaRPr sz="1200">
              <a:solidFill>
                <a:srgbClr val="351C7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solicitação anterior retornará uma resposta JSON com informações como o nome completo da estação, suas coordenadas de latitude e longitude e o código da estação:</a:t>
            </a:r>
            <a:endParaRPr sz="1200"/>
          </a:p>
        </p:txBody>
      </p:sp>
      <p:sp>
        <p:nvSpPr>
          <p:cNvPr id="415" name="Google Shape;415;g497046a368_0_121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25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4445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97046a36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97046a36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Este endpoint fornece uma lista de estações de trem próximas a um determinado local. </a:t>
            </a:r>
            <a:endParaRPr sz="1200">
              <a:solidFill>
                <a:srgbClr val="351C7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solicitação anterior retornará uma resposta JSON com informações como o nome completo da estação, suas coordenadas de latitude e longitude e o código da estação:</a:t>
            </a:r>
            <a:endParaRPr sz="1200"/>
          </a:p>
        </p:txBody>
      </p:sp>
      <p:sp>
        <p:nvSpPr>
          <p:cNvPr id="424" name="Google Shape;424;g497046a368_0_129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26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5519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97046a368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97046a368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Este endpoint fornece uma lista de estações de trem próximas a um determinado local. </a:t>
            </a:r>
            <a:endParaRPr sz="1200">
              <a:solidFill>
                <a:srgbClr val="351C7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solicitação anterior retornará uma resposta JSON com informações como o nome completo da estação, suas coordenadas de latitude e longitude e o código da estação:</a:t>
            </a:r>
            <a:endParaRPr sz="1200"/>
          </a:p>
        </p:txBody>
      </p:sp>
      <p:sp>
        <p:nvSpPr>
          <p:cNvPr id="432" name="Google Shape;432;g497046a368_0_138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27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7604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690a8fc4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4690a8fc4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41" name="Google Shape;441;g4690a8fc47_0_36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28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5514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690a8fc4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4690a8fc4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41" name="Google Shape;441;g4690a8fc47_0_36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29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6356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97046a368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97046a368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48" name="Google Shape;448;g497046a368_0_151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30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0515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497046a368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497046a368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55" name="Google Shape;455;g497046a368_0_158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31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2473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97046a36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497046a36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62" name="Google Shape;462;g497046a368_0_165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32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880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97046a368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97046a368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69" name="Google Shape;469;g497046a368_0_17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33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923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44b3c9bb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44b3c9bb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</p:txBody>
      </p:sp>
      <p:sp>
        <p:nvSpPr>
          <p:cNvPr id="208" name="Google Shape;208;g444b3c9bbb_0_35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7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8090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97046a368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97046a368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69" name="Google Shape;469;g497046a368_0_17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34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74016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97046a368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97046a368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69" name="Google Shape;469;g497046a368_0_17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35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5959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97046a368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97046a368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69" name="Google Shape;469;g497046a368_0_17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36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54664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97046a368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97046a368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69" name="Google Shape;469;g497046a368_0_17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37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4099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af081a23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af081a23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3af081a239_0_39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38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14562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8e6d96f02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8e6d96f02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38e6d96f02_0_384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39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1117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44b3c9bb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44b3c9bb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Este endpoint fornece uma lista de estações de trem próximas a um determinado local. </a:t>
            </a:r>
            <a:endParaRPr sz="1200">
              <a:solidFill>
                <a:srgbClr val="351C7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solicitação anterior retornará uma resposta JSON com informações como o nome completo da estação, suas coordenadas de latitude e longitude e o código da estação:</a:t>
            </a:r>
            <a:endParaRPr sz="1200"/>
          </a:p>
        </p:txBody>
      </p:sp>
      <p:sp>
        <p:nvSpPr>
          <p:cNvPr id="219" name="Google Shape;219;g444b3c9bbb_0_57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8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7788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44b3c9bb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44b3c9bb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Este endpoint fornece uma lista de estações de trem próximas a um determinado local. </a:t>
            </a:r>
            <a:endParaRPr sz="1200">
              <a:solidFill>
                <a:srgbClr val="351C7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solicitação anterior retornará uma resposta JSON com informações como o nome completo da estação, suas coordenadas de latitude e longitude e o código da estação:</a:t>
            </a:r>
            <a:endParaRPr sz="1200"/>
          </a:p>
        </p:txBody>
      </p:sp>
      <p:sp>
        <p:nvSpPr>
          <p:cNvPr id="219" name="Google Shape;219;g444b3c9bbb_0_57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9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8204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44b3c9bb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44b3c9bb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Este endpoint fornece uma lista de estações de trem próximas a um determinado local. </a:t>
            </a:r>
            <a:endParaRPr sz="1200">
              <a:solidFill>
                <a:srgbClr val="351C7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solicitação anterior retornará uma resposta JSON com informações como o nome completo da estação, suas coordenadas de latitude e longitude e o código da estação:</a:t>
            </a:r>
            <a:endParaRPr sz="1200"/>
          </a:p>
        </p:txBody>
      </p:sp>
      <p:sp>
        <p:nvSpPr>
          <p:cNvPr id="219" name="Google Shape;219;g444b3c9bbb_0_57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10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6319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44b3c9bb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44b3c9bb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Este endpoint fornece uma lista de estações de trem próximas a um determinado local. </a:t>
            </a:r>
            <a:endParaRPr sz="1200">
              <a:solidFill>
                <a:srgbClr val="351C7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solicitação anterior retornará uma resposta JSON com informações como o nome completo da estação, suas coordenadas de latitude e longitude e o código da estação:</a:t>
            </a:r>
            <a:endParaRPr sz="1200"/>
          </a:p>
        </p:txBody>
      </p:sp>
      <p:sp>
        <p:nvSpPr>
          <p:cNvPr id="219" name="Google Shape;219;g444b3c9bbb_0_57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11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3539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44b3c9bb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44b3c9bb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Este endpoint fornece uma lista de estações de trem próximas a um determinado local. </a:t>
            </a:r>
            <a:endParaRPr sz="1200">
              <a:solidFill>
                <a:srgbClr val="351C7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solicitação anterior retornará uma resposta JSON com informações como o nome completo da estação, suas coordenadas de latitude e longitude e o código da estação:</a:t>
            </a:r>
            <a:endParaRPr sz="1200"/>
          </a:p>
        </p:txBody>
      </p:sp>
      <p:sp>
        <p:nvSpPr>
          <p:cNvPr id="219" name="Google Shape;219;g444b3c9bbb_0_57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12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9077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957d04c6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957d04c6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Este endpoint fornece uma lista de estações de trem próximas a um determinado local. </a:t>
            </a:r>
            <a:endParaRPr sz="1200">
              <a:solidFill>
                <a:srgbClr val="351C7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solicitação anterior retornará uma resposta JSON com informações como o nome completo da estação, suas coordenadas de latitude e longitude e o código da estação:</a:t>
            </a:r>
            <a:endParaRPr sz="1200"/>
          </a:p>
        </p:txBody>
      </p:sp>
      <p:sp>
        <p:nvSpPr>
          <p:cNvPr id="264" name="Google Shape;264;g4957d04c68_0_68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pt-BR"/>
              <a:t>13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6588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AFC22-033A-FF45-A0F9-586426D2F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777356-0B5E-284A-A0A9-701633D34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7D4C4C-39F3-3542-8638-5B5BBA97C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D98E1-B165-9140-8AED-68D3BB2DC857}" type="datetimeFigureOut">
              <a:rPr lang="pt-BR" smtClean="0"/>
              <a:t>02/12/2018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D17144-026D-D646-8DB3-0BC16103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92E8AE-1103-F541-96EA-F8772407B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23936-CB32-874E-AEE2-B59D2D3614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778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E0361-8F3F-264F-AB56-9030C228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B7F781D-1C1F-6741-AB41-2AA95D1D3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FCF57C-2DCE-B843-9FEB-6F75C636A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D98E1-B165-9140-8AED-68D3BB2DC857}" type="datetimeFigureOut">
              <a:rPr lang="pt-BR" smtClean="0"/>
              <a:t>02/12/2018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A604BF-F3F6-7847-BA04-431633015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6AF035-3387-F94B-9362-C0229FA5C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23936-CB32-874E-AEE2-B59D2D3614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02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B4B3EBF-047A-414E-A88D-045CCF1A59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33AB769-FEF2-A14D-A89B-3290DD836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060D3E-603D-BC49-97A7-1E2D21A10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D98E1-B165-9140-8AED-68D3BB2DC857}" type="datetimeFigureOut">
              <a:rPr lang="pt-BR" smtClean="0"/>
              <a:t>02/12/2018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73372E-89C7-DF48-A5CF-451E98B8A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AF0667-EB86-FD42-931E-066B06EC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23936-CB32-874E-AEE2-B59D2D3614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509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54507-A537-DA45-BD6F-032D2492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D5E184-B5D0-2B47-B509-07281B6FF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B722BF-2D76-2C4A-B603-875F4C47C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D98E1-B165-9140-8AED-68D3BB2DC857}" type="datetimeFigureOut">
              <a:rPr lang="pt-BR" smtClean="0"/>
              <a:t>02/12/2018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522A88-2A74-CF4F-B972-1E5C05B7B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8B4AF8-6787-4049-95C0-3C2B405E4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23936-CB32-874E-AEE2-B59D2D3614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6567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72420-E5B3-304E-9B89-A05A738F5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65D23D-AF9D-B44E-8F0F-716D59112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B516A2-E4F5-604C-8EA5-0135CAAD9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D98E1-B165-9140-8AED-68D3BB2DC857}" type="datetimeFigureOut">
              <a:rPr lang="pt-BR" smtClean="0"/>
              <a:t>02/12/2018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DEDFE0-0498-E444-A8CC-DCF40F20B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FD64EF-4EC6-EF44-B155-141932D9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23936-CB32-874E-AEE2-B59D2D3614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28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70126-146E-4141-BF9E-6D7A88559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16BFC5-B1F6-C544-B8CF-2A4246C55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2507F8-7EE6-3A4D-81B4-3AE06919F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0D211F-E24C-B549-8699-F90104A4C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D98E1-B165-9140-8AED-68D3BB2DC857}" type="datetimeFigureOut">
              <a:rPr lang="pt-BR" smtClean="0"/>
              <a:t>02/12/2018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F9D335-1B10-C444-B058-0C17415AE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BA185E-3B67-8746-9529-BC5878FA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23936-CB32-874E-AEE2-B59D2D3614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619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DA299-2DDB-3647-B9DB-4AC225965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2B39BB-90ED-3347-A775-6640651CF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6989E9-F5D8-6B4E-9DB4-DE21FF555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561A6FE-7544-5145-B004-7BBA35316C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DB5F6E0-4581-D94F-BC99-25DD6549F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A1BA81B-BAFA-BA46-85D7-4B1DA327A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D98E1-B165-9140-8AED-68D3BB2DC857}" type="datetimeFigureOut">
              <a:rPr lang="pt-BR" smtClean="0"/>
              <a:t>02/12/2018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27D49E2-3800-914C-A020-0248560C6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3A037D3-0C6A-9E4E-86A2-2993027D9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23936-CB32-874E-AEE2-B59D2D3614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03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D4B92-005E-4A4C-AC1F-88844814B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CC32B75-E434-EC4E-9B44-EEFA1B5D3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D98E1-B165-9140-8AED-68D3BB2DC857}" type="datetimeFigureOut">
              <a:rPr lang="pt-BR" smtClean="0"/>
              <a:t>02/12/2018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12F62E5-ABE2-2746-BDBB-6B1C849B4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5637D6-9A4A-1E48-B8D9-013E6A66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23936-CB32-874E-AEE2-B59D2D3614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6444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95A5329-E8EA-D34C-83D1-11241F53B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D98E1-B165-9140-8AED-68D3BB2DC857}" type="datetimeFigureOut">
              <a:rPr lang="pt-BR" smtClean="0"/>
              <a:t>02/12/2018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3C1031D-0EB7-AA46-A210-39BC2589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04CF909-33CB-F740-BCC9-C37B439E9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23936-CB32-874E-AEE2-B59D2D3614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4325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E4F7B-D6FE-2B4E-A71B-ACA367C4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685D41-5AB5-374C-9993-20BA75C79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CF24FD-25A7-0345-ADB3-1B01EA237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DD6348-A386-E249-AB4B-7B96AFB7D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D98E1-B165-9140-8AED-68D3BB2DC857}" type="datetimeFigureOut">
              <a:rPr lang="pt-BR" smtClean="0"/>
              <a:t>02/12/2018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12844D1-928C-C745-8AA3-29EB80FD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5E6F8E-3942-A640-A70A-7597F8E4E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23936-CB32-874E-AEE2-B59D2D3614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3622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43F1F-6C89-814F-B6EB-9DB31BEF7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D7617A4-F02E-6044-BF44-E47E82E68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E13B5D-3FDC-DC48-9717-6E54E2C9E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0F8C8A-F318-B64B-8BEB-A050C901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D98E1-B165-9140-8AED-68D3BB2DC857}" type="datetimeFigureOut">
              <a:rPr lang="pt-BR" smtClean="0"/>
              <a:t>02/12/2018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B13D2D-2072-1143-AF31-084338DB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8C3A9E-0D32-1648-A78A-742DE75B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23936-CB32-874E-AEE2-B59D2D3614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0803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EBD17B3-E5F1-F34A-ADB1-D0B2C8A04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06CB0E-71CA-034D-81B5-5307798A2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B54C3D-0733-4F48-9819-1C1AAF256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D98E1-B165-9140-8AED-68D3BB2DC857}" type="datetimeFigureOut">
              <a:rPr lang="pt-BR" smtClean="0"/>
              <a:t>02/12/2018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47FAD2-8E85-0243-B65B-F3898E2E20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3C35B-ABAA-EC46-A527-4A7EAA488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23936-CB32-874E-AEE2-B59D2D3614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1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51D0407-603F-C34D-806E-DEC54FFC58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DED181-B779-2146-BAF4-4A04CB60AA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Let’s</a:t>
            </a:r>
            <a:r>
              <a:rPr lang="pt-BR" dirty="0"/>
              <a:t> Catch a </a:t>
            </a:r>
            <a:r>
              <a:rPr lang="pt-BR" dirty="0" err="1"/>
              <a:t>Train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C9DBA4-6D4D-DF43-938B-35FA31D674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Banco de Dados Avançados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E520432-9525-F845-B62A-C2FD090EC935}"/>
              </a:ext>
            </a:extLst>
          </p:cNvPr>
          <p:cNvSpPr txBox="1"/>
          <p:nvPr/>
        </p:nvSpPr>
        <p:spPr>
          <a:xfrm>
            <a:off x="1643063" y="5257800"/>
            <a:ext cx="23028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Anderson Calixto</a:t>
            </a:r>
          </a:p>
          <a:p>
            <a:r>
              <a:rPr lang="pt-BR" sz="2400" dirty="0"/>
              <a:t>Tiago </a:t>
            </a:r>
            <a:r>
              <a:rPr lang="pt-BR" sz="2400" dirty="0" err="1"/>
              <a:t>Vinuto</a:t>
            </a:r>
            <a:endParaRPr lang="pt-BR" sz="24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3B8E660-0F50-7642-B008-279089C58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543" y="5209186"/>
            <a:ext cx="2941638" cy="112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74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Transport</a:t>
            </a:r>
            <a:r>
              <a:rPr lang="pt-BR" dirty="0"/>
              <a:t> API: </a:t>
            </a:r>
            <a:r>
              <a:rPr lang="pt-BR" sz="3600" dirty="0"/>
              <a:t>Estações próximas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A14BC7F-C090-1040-A0B5-A2DF4CB41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local de pesquisa deve ser fornecido como uma coordenada </a:t>
            </a:r>
            <a:r>
              <a:rPr lang="pt-BR" sz="2400" dirty="0" err="1"/>
              <a:t>Lat-Lon</a:t>
            </a:r>
            <a:r>
              <a:rPr lang="pt-BR" sz="2400" dirty="0"/>
              <a:t>, da seguinte maneira:</a:t>
            </a:r>
          </a:p>
          <a:p>
            <a:endParaRPr lang="pt-BR" sz="2400" dirty="0"/>
          </a:p>
          <a:p>
            <a:pPr marL="0" indent="0">
              <a:buNone/>
            </a:pPr>
            <a:r>
              <a:rPr lang="pt-BR" sz="2400" dirty="0" err="1">
                <a:solidFill>
                  <a:schemeClr val="accent2"/>
                </a:solidFill>
              </a:rPr>
              <a:t>near.json</a:t>
            </a:r>
            <a:endParaRPr lang="pt-BR" sz="24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t-BR" sz="2400" dirty="0"/>
          </a:p>
          <a:p>
            <a:endParaRPr lang="pt-BR" sz="2400" dirty="0"/>
          </a:p>
        </p:txBody>
      </p:sp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 r="6107" b="27745"/>
          <a:stretch/>
        </p:blipFill>
        <p:spPr>
          <a:xfrm>
            <a:off x="7604760" y="3078480"/>
            <a:ext cx="3749039" cy="335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 rotWithShape="1">
          <a:blip r:embed="rId4">
            <a:alphaModFix/>
          </a:blip>
          <a:srcRect l="10157" r="39877"/>
          <a:stretch/>
        </p:blipFill>
        <p:spPr>
          <a:xfrm>
            <a:off x="814322" y="2558374"/>
            <a:ext cx="10539477" cy="41171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6540904" y="2844290"/>
            <a:ext cx="1490575" cy="521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BR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Resposta:</a:t>
            </a:r>
            <a:endParaRPr dirty="0"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9" name="Google Shape;229;p29"/>
          <p:cNvSpPr/>
          <p:nvPr/>
        </p:nvSpPr>
        <p:spPr>
          <a:xfrm>
            <a:off x="8831162" y="4744767"/>
            <a:ext cx="1260373" cy="112657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FBE40B6-D068-E648-89F2-75703A437AA1}"/>
              </a:ext>
            </a:extLst>
          </p:cNvPr>
          <p:cNvSpPr/>
          <p:nvPr/>
        </p:nvSpPr>
        <p:spPr>
          <a:xfrm>
            <a:off x="814322" y="3557865"/>
            <a:ext cx="67797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Este </a:t>
            </a:r>
            <a:r>
              <a:rPr lang="pt-BR" dirty="0" err="1"/>
              <a:t>endpoint</a:t>
            </a:r>
            <a:r>
              <a:rPr lang="pt-BR" dirty="0"/>
              <a:t> fornece uma lista de estações de trem próximas a um determinado local.</a:t>
            </a:r>
          </a:p>
          <a:p>
            <a:pPr algn="just"/>
            <a:r>
              <a:rPr lang="pt-BR" dirty="0"/>
              <a:t>A solicitação anterior retornará uma resposta JSON com informações como: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Nome completo da estação</a:t>
            </a:r>
          </a:p>
        </p:txBody>
      </p:sp>
    </p:spTree>
    <p:extLst>
      <p:ext uri="{BB962C8B-B14F-4D97-AF65-F5344CB8AC3E}">
        <p14:creationId xmlns:p14="http://schemas.microsoft.com/office/powerpoint/2010/main" val="1450272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Transport</a:t>
            </a:r>
            <a:r>
              <a:rPr lang="pt-BR" dirty="0"/>
              <a:t> API: </a:t>
            </a:r>
            <a:r>
              <a:rPr lang="pt-BR" sz="3600" dirty="0"/>
              <a:t>Estações próximas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A14BC7F-C090-1040-A0B5-A2DF4CB41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local de pesquisa deve ser fornecido como uma coordenada </a:t>
            </a:r>
            <a:r>
              <a:rPr lang="pt-BR" sz="2400" dirty="0" err="1"/>
              <a:t>Lat-Lon</a:t>
            </a:r>
            <a:r>
              <a:rPr lang="pt-BR" sz="2400" dirty="0"/>
              <a:t>, da seguinte maneira:</a:t>
            </a:r>
          </a:p>
          <a:p>
            <a:endParaRPr lang="pt-BR" sz="2400" dirty="0"/>
          </a:p>
          <a:p>
            <a:pPr marL="0" indent="0">
              <a:buNone/>
            </a:pPr>
            <a:r>
              <a:rPr lang="pt-BR" sz="2400" dirty="0" err="1">
                <a:solidFill>
                  <a:schemeClr val="accent2"/>
                </a:solidFill>
              </a:rPr>
              <a:t>near.json</a:t>
            </a:r>
            <a:endParaRPr lang="pt-BR" sz="2400" dirty="0">
              <a:solidFill>
                <a:schemeClr val="accent2"/>
              </a:solidFill>
            </a:endParaRPr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 r="6107" b="27745"/>
          <a:stretch/>
        </p:blipFill>
        <p:spPr>
          <a:xfrm>
            <a:off x="7604760" y="3078480"/>
            <a:ext cx="3749039" cy="335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 rotWithShape="1">
          <a:blip r:embed="rId4">
            <a:alphaModFix/>
          </a:blip>
          <a:srcRect l="10157" r="39877"/>
          <a:stretch/>
        </p:blipFill>
        <p:spPr>
          <a:xfrm>
            <a:off x="814322" y="2558374"/>
            <a:ext cx="10539477" cy="41171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6540904" y="2844290"/>
            <a:ext cx="1490575" cy="521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BR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Resposta:</a:t>
            </a:r>
            <a:endParaRPr dirty="0"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9" name="Google Shape;229;p29"/>
          <p:cNvSpPr/>
          <p:nvPr/>
        </p:nvSpPr>
        <p:spPr>
          <a:xfrm>
            <a:off x="8277898" y="4936495"/>
            <a:ext cx="1809999" cy="254937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FBE40B6-D068-E648-89F2-75703A437AA1}"/>
              </a:ext>
            </a:extLst>
          </p:cNvPr>
          <p:cNvSpPr/>
          <p:nvPr/>
        </p:nvSpPr>
        <p:spPr>
          <a:xfrm>
            <a:off x="814322" y="3557865"/>
            <a:ext cx="67797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Este </a:t>
            </a:r>
            <a:r>
              <a:rPr lang="pt-BR" dirty="0" err="1"/>
              <a:t>endpoint</a:t>
            </a:r>
            <a:r>
              <a:rPr lang="pt-BR" dirty="0"/>
              <a:t> fornece uma lista de estações de trem próximas a um determinado local.</a:t>
            </a:r>
          </a:p>
          <a:p>
            <a:pPr algn="just"/>
            <a:r>
              <a:rPr lang="pt-BR" dirty="0"/>
              <a:t>A solicitação anterior retornará uma resposta JSON com informações como: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Nome completo da estação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Coordenadas de latitude e longitude</a:t>
            </a:r>
          </a:p>
        </p:txBody>
      </p:sp>
    </p:spTree>
    <p:extLst>
      <p:ext uri="{BB962C8B-B14F-4D97-AF65-F5344CB8AC3E}">
        <p14:creationId xmlns:p14="http://schemas.microsoft.com/office/powerpoint/2010/main" val="2378768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Transport</a:t>
            </a:r>
            <a:r>
              <a:rPr lang="pt-BR" dirty="0"/>
              <a:t> API: </a:t>
            </a:r>
            <a:r>
              <a:rPr lang="pt-BR" sz="3600" dirty="0"/>
              <a:t>Estações próximas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A14BC7F-C090-1040-A0B5-A2DF4CB41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local de pesquisa deve ser fornecido como uma coordenada </a:t>
            </a:r>
            <a:r>
              <a:rPr lang="pt-BR" sz="2400" dirty="0" err="1"/>
              <a:t>Lat-Lon</a:t>
            </a:r>
            <a:r>
              <a:rPr lang="pt-BR" sz="2400" dirty="0"/>
              <a:t>, da seguinte maneira:</a:t>
            </a:r>
          </a:p>
          <a:p>
            <a:endParaRPr lang="pt-BR" sz="2400" dirty="0"/>
          </a:p>
          <a:p>
            <a:pPr marL="0" indent="0">
              <a:buNone/>
            </a:pPr>
            <a:r>
              <a:rPr lang="pt-BR" sz="2400" dirty="0" err="1">
                <a:solidFill>
                  <a:schemeClr val="accent2"/>
                </a:solidFill>
              </a:rPr>
              <a:t>near.json</a:t>
            </a:r>
            <a:endParaRPr lang="pt-BR" sz="2400" dirty="0">
              <a:solidFill>
                <a:schemeClr val="accent2"/>
              </a:solidFill>
            </a:endParaRPr>
          </a:p>
          <a:p>
            <a:endParaRPr lang="pt-BR" sz="2400" dirty="0"/>
          </a:p>
        </p:txBody>
      </p:sp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 r="6107" b="27745"/>
          <a:stretch/>
        </p:blipFill>
        <p:spPr>
          <a:xfrm>
            <a:off x="7604760" y="3078480"/>
            <a:ext cx="3749039" cy="335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 rotWithShape="1">
          <a:blip r:embed="rId4">
            <a:alphaModFix/>
          </a:blip>
          <a:srcRect l="10157" r="39877"/>
          <a:stretch/>
        </p:blipFill>
        <p:spPr>
          <a:xfrm>
            <a:off x="814322" y="2558374"/>
            <a:ext cx="10539477" cy="41171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6540904" y="2844290"/>
            <a:ext cx="1490575" cy="521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BR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Resposta:</a:t>
            </a:r>
            <a:endParaRPr dirty="0"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9" name="Google Shape;229;p29"/>
          <p:cNvSpPr/>
          <p:nvPr/>
        </p:nvSpPr>
        <p:spPr>
          <a:xfrm>
            <a:off x="9435844" y="4405555"/>
            <a:ext cx="578311" cy="166445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FBE40B6-D068-E648-89F2-75703A437AA1}"/>
              </a:ext>
            </a:extLst>
          </p:cNvPr>
          <p:cNvSpPr/>
          <p:nvPr/>
        </p:nvSpPr>
        <p:spPr>
          <a:xfrm>
            <a:off x="814322" y="3557865"/>
            <a:ext cx="67797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Este </a:t>
            </a:r>
            <a:r>
              <a:rPr lang="pt-BR" dirty="0" err="1"/>
              <a:t>endpoint</a:t>
            </a:r>
            <a:r>
              <a:rPr lang="pt-BR" dirty="0"/>
              <a:t> fornece uma lista de estações de trem próximas a um determinado local.</a:t>
            </a:r>
          </a:p>
          <a:p>
            <a:pPr algn="just"/>
            <a:r>
              <a:rPr lang="pt-BR" dirty="0"/>
              <a:t>A solicitação anterior retornará uma resposta JSON com informações como: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Nome completo da estação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Coordenadas de latitude e longitude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Código da estação</a:t>
            </a:r>
          </a:p>
        </p:txBody>
      </p:sp>
    </p:spTree>
    <p:extLst>
      <p:ext uri="{BB962C8B-B14F-4D97-AF65-F5344CB8AC3E}">
        <p14:creationId xmlns:p14="http://schemas.microsoft.com/office/powerpoint/2010/main" val="809041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Transport</a:t>
            </a:r>
            <a:r>
              <a:rPr lang="pt-BR" dirty="0"/>
              <a:t> API: </a:t>
            </a:r>
            <a:r>
              <a:rPr lang="pt-BR" sz="3600" dirty="0"/>
              <a:t>Estações em área delimitada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A294834-32FF-6B49-B5AD-9527765C6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47852" cy="4351338"/>
          </a:xfrm>
        </p:spPr>
        <p:txBody>
          <a:bodyPr>
            <a:normAutofit fontScale="85000" lnSpcReduction="20000"/>
          </a:bodyPr>
          <a:lstStyle/>
          <a:p>
            <a:pPr algn="just"/>
            <a:endParaRPr lang="pt-BR" dirty="0"/>
          </a:p>
          <a:p>
            <a:pPr marL="0" indent="0" algn="just">
              <a:buNone/>
            </a:pPr>
            <a:r>
              <a:rPr lang="pt-BR" dirty="0" err="1">
                <a:solidFill>
                  <a:schemeClr val="accent2"/>
                </a:solidFill>
              </a:rPr>
              <a:t>bbox.json</a:t>
            </a:r>
            <a:endParaRPr lang="pt-BR" dirty="0">
              <a:solidFill>
                <a:schemeClr val="accent2"/>
              </a:solidFill>
            </a:endParaRPr>
          </a:p>
          <a:p>
            <a:pPr algn="just"/>
            <a:r>
              <a:rPr lang="pt-BR" dirty="0"/>
              <a:t>Estações de trem também podem ser pesquisadas, fornecendo uma caixa delimitadora.</a:t>
            </a:r>
          </a:p>
          <a:p>
            <a:pPr algn="just"/>
            <a:r>
              <a:rPr lang="pt-BR" dirty="0"/>
              <a:t>As coordenadas superior esquerda e inferior direita da caixa precisam ser fornecidas.</a:t>
            </a:r>
          </a:p>
          <a:p>
            <a:pPr algn="just"/>
            <a:r>
              <a:rPr lang="pt-BR" dirty="0"/>
              <a:t>Vamos tentar isso usando as coordenadas da caixa delimitadora para Edimburgo:</a:t>
            </a:r>
          </a:p>
          <a:p>
            <a:pPr lvl="1" algn="just"/>
            <a:r>
              <a:rPr lang="pt-BR" dirty="0"/>
              <a:t>Quando essa consulta deve ser realizada?</a:t>
            </a:r>
          </a:p>
          <a:p>
            <a:pPr lvl="2" algn="just"/>
            <a:r>
              <a:rPr lang="pt-BR" dirty="0"/>
              <a:t>Se o usuário precisar de uma lista de todas as estações com limites de cidade ou algo semelhante.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271" name="Google Shape;271;p32"/>
          <p:cNvPicPr preferRelativeResize="0"/>
          <p:nvPr/>
        </p:nvPicPr>
        <p:blipFill rotWithShape="1">
          <a:blip r:embed="rId3">
            <a:alphaModFix/>
          </a:blip>
          <a:srcRect l="9747" t="5557" r="26350" b="4035"/>
          <a:stretch/>
        </p:blipFill>
        <p:spPr>
          <a:xfrm>
            <a:off x="644558" y="1417581"/>
            <a:ext cx="10709242" cy="377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2"/>
          <p:cNvPicPr preferRelativeResize="0"/>
          <p:nvPr/>
        </p:nvPicPr>
        <p:blipFill rotWithShape="1">
          <a:blip r:embed="rId4">
            <a:alphaModFix/>
          </a:blip>
          <a:srcRect b="27574"/>
          <a:stretch/>
        </p:blipFill>
        <p:spPr>
          <a:xfrm>
            <a:off x="7666132" y="2365065"/>
            <a:ext cx="3556934" cy="39914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32"/>
          <p:cNvCxnSpPr>
            <a:cxnSpLocks/>
          </p:cNvCxnSpPr>
          <p:nvPr/>
        </p:nvCxnSpPr>
        <p:spPr>
          <a:xfrm>
            <a:off x="3789107" y="1825625"/>
            <a:ext cx="0" cy="68160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6" name="Google Shape;226;p29">
            <a:extLst>
              <a:ext uri="{FF2B5EF4-FFF2-40B4-BE49-F238E27FC236}">
                <a16:creationId xmlns:a16="http://schemas.microsoft.com/office/drawing/2014/main" id="{FA4088E3-B845-4941-BA2C-C79390232E7A}"/>
              </a:ext>
            </a:extLst>
          </p:cNvPr>
          <p:cNvSpPr txBox="1"/>
          <p:nvPr/>
        </p:nvSpPr>
        <p:spPr>
          <a:xfrm>
            <a:off x="6540904" y="2844290"/>
            <a:ext cx="1490575" cy="521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BR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Resposta:</a:t>
            </a:r>
            <a:endParaRPr dirty="0"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3" name="Google Shape;276;p32">
            <a:extLst>
              <a:ext uri="{FF2B5EF4-FFF2-40B4-BE49-F238E27FC236}">
                <a16:creationId xmlns:a16="http://schemas.microsoft.com/office/drawing/2014/main" id="{DAA6D517-1AA4-A645-B896-27B412592F6C}"/>
              </a:ext>
            </a:extLst>
          </p:cNvPr>
          <p:cNvCxnSpPr>
            <a:cxnSpLocks/>
          </p:cNvCxnSpPr>
          <p:nvPr/>
        </p:nvCxnSpPr>
        <p:spPr>
          <a:xfrm flipH="1">
            <a:off x="3789107" y="1825625"/>
            <a:ext cx="871384" cy="68160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8" name="Google Shape;276;p32">
            <a:extLst>
              <a:ext uri="{FF2B5EF4-FFF2-40B4-BE49-F238E27FC236}">
                <a16:creationId xmlns:a16="http://schemas.microsoft.com/office/drawing/2014/main" id="{E73011CE-E870-0B44-A1FA-E0906678C7F3}"/>
              </a:ext>
            </a:extLst>
          </p:cNvPr>
          <p:cNvCxnSpPr>
            <a:cxnSpLocks/>
          </p:cNvCxnSpPr>
          <p:nvPr/>
        </p:nvCxnSpPr>
        <p:spPr>
          <a:xfrm flipH="1">
            <a:off x="3789106" y="1825625"/>
            <a:ext cx="1815281" cy="68160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1" name="Google Shape;276;p32">
            <a:extLst>
              <a:ext uri="{FF2B5EF4-FFF2-40B4-BE49-F238E27FC236}">
                <a16:creationId xmlns:a16="http://schemas.microsoft.com/office/drawing/2014/main" id="{6833D23C-87D6-C14F-A4F2-38C12AA74794}"/>
              </a:ext>
            </a:extLst>
          </p:cNvPr>
          <p:cNvCxnSpPr>
            <a:cxnSpLocks/>
          </p:cNvCxnSpPr>
          <p:nvPr/>
        </p:nvCxnSpPr>
        <p:spPr>
          <a:xfrm flipH="1">
            <a:off x="3789105" y="1806430"/>
            <a:ext cx="2751800" cy="700796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16401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Transport</a:t>
            </a:r>
            <a:r>
              <a:rPr lang="pt-BR" dirty="0"/>
              <a:t> API: </a:t>
            </a:r>
            <a:r>
              <a:rPr lang="pt-BR" sz="3600" dirty="0"/>
              <a:t>Trens chegando e partindo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95BFF75-3C97-F347-91BB-98CBCFBE6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680586" cy="435133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O status em tempo real dos trens que chegam e partem de uma determinada estação pode ser obtido usando o seguinte </a:t>
            </a:r>
            <a:r>
              <a:rPr lang="pt-BR" dirty="0" err="1"/>
              <a:t>endpoint</a:t>
            </a:r>
            <a:r>
              <a:rPr lang="pt-BR" dirty="0"/>
              <a:t>: </a:t>
            </a:r>
            <a:r>
              <a:rPr lang="pt-BR" dirty="0" err="1">
                <a:solidFill>
                  <a:schemeClr val="accent2"/>
                </a:solidFill>
              </a:rPr>
              <a:t>live.json</a:t>
            </a:r>
            <a:endParaRPr lang="pt-BR" dirty="0">
              <a:solidFill>
                <a:schemeClr val="accent2"/>
              </a:solidFill>
            </a:endParaRP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285" name="Google Shape;285;p33"/>
          <p:cNvSpPr txBox="1"/>
          <p:nvPr/>
        </p:nvSpPr>
        <p:spPr>
          <a:xfrm>
            <a:off x="6802310" y="1825625"/>
            <a:ext cx="1472000" cy="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BR" sz="20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Resposta:</a:t>
            </a:r>
            <a:endParaRPr sz="2000" dirty="0"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87" name="Google Shape;287;p33"/>
          <p:cNvPicPr preferRelativeResize="0"/>
          <p:nvPr/>
        </p:nvPicPr>
        <p:blipFill rotWithShape="1">
          <a:blip r:embed="rId3">
            <a:alphaModFix/>
          </a:blip>
          <a:srcRect l="-1" r="70667" b="39535"/>
          <a:stretch/>
        </p:blipFill>
        <p:spPr>
          <a:xfrm>
            <a:off x="8110369" y="1922658"/>
            <a:ext cx="3789357" cy="46284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2A1A054-E424-7848-B515-5045345D8124}"/>
              </a:ext>
            </a:extLst>
          </p:cNvPr>
          <p:cNvGrpSpPr/>
          <p:nvPr/>
        </p:nvGrpSpPr>
        <p:grpSpPr>
          <a:xfrm>
            <a:off x="1117059" y="1448159"/>
            <a:ext cx="6993310" cy="339562"/>
            <a:chOff x="2049562" y="2283792"/>
            <a:chExt cx="4286250" cy="972866"/>
          </a:xfrm>
        </p:grpSpPr>
        <p:pic>
          <p:nvPicPr>
            <p:cNvPr id="17" name="Google Shape;286;p33">
              <a:extLst>
                <a:ext uri="{FF2B5EF4-FFF2-40B4-BE49-F238E27FC236}">
                  <a16:creationId xmlns:a16="http://schemas.microsoft.com/office/drawing/2014/main" id="{CDAEA049-8ACA-2C4D-B086-5C3B53E4BDC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0034" r="48990"/>
            <a:stretch/>
          </p:blipFill>
          <p:spPr>
            <a:xfrm>
              <a:off x="2049562" y="2283792"/>
              <a:ext cx="4286250" cy="9728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288;p33">
              <a:extLst>
                <a:ext uri="{FF2B5EF4-FFF2-40B4-BE49-F238E27FC236}">
                  <a16:creationId xmlns:a16="http://schemas.microsoft.com/office/drawing/2014/main" id="{5C8A44F0-18EC-6141-AF98-940CF6169A7D}"/>
                </a:ext>
              </a:extLst>
            </p:cNvPr>
            <p:cNvSpPr/>
            <p:nvPr/>
          </p:nvSpPr>
          <p:spPr>
            <a:xfrm>
              <a:off x="3392587" y="2311698"/>
              <a:ext cx="192881" cy="790313"/>
            </a:xfrm>
            <a:prstGeom prst="rect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C0F337BC-6406-8546-A5A2-2B06C828BBFC}"/>
              </a:ext>
            </a:extLst>
          </p:cNvPr>
          <p:cNvSpPr/>
          <p:nvPr/>
        </p:nvSpPr>
        <p:spPr>
          <a:xfrm>
            <a:off x="1565714" y="43584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Vamos pegar todos os trens partindo da estação Edinburgh </a:t>
            </a:r>
            <a:r>
              <a:rPr lang="pt-BR" dirty="0" err="1">
                <a:solidFill>
                  <a:srgbClr val="FF0000"/>
                </a:solidFill>
              </a:rPr>
              <a:t>Waverley</a:t>
            </a:r>
            <a:r>
              <a:rPr lang="pt-BR" dirty="0">
                <a:solidFill>
                  <a:srgbClr val="FF0000"/>
                </a:solidFill>
              </a:rPr>
              <a:t> (EDB) em 2018-11-26 às 22:21:22</a:t>
            </a:r>
          </a:p>
        </p:txBody>
      </p:sp>
    </p:spTree>
    <p:extLst>
      <p:ext uri="{BB962C8B-B14F-4D97-AF65-F5344CB8AC3E}">
        <p14:creationId xmlns:p14="http://schemas.microsoft.com/office/powerpoint/2010/main" val="450521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Transport</a:t>
            </a:r>
            <a:r>
              <a:rPr lang="pt-BR" dirty="0"/>
              <a:t> API: </a:t>
            </a:r>
            <a:r>
              <a:rPr lang="pt-BR" sz="3600" dirty="0"/>
              <a:t>Horários de serviço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4CBE64-9870-114E-BC6D-2A73B1BAD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Horários para cada serviço de trem também podem ser obtidos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310" name="Google Shape;310;p35"/>
          <p:cNvSpPr txBox="1"/>
          <p:nvPr/>
        </p:nvSpPr>
        <p:spPr>
          <a:xfrm>
            <a:off x="6876789" y="2381589"/>
            <a:ext cx="1472000" cy="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BR" sz="20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Resposta:</a:t>
            </a:r>
            <a:endParaRPr sz="2000" dirty="0"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14" name="Google Shape;314;p35"/>
          <p:cNvPicPr preferRelativeResize="0"/>
          <p:nvPr/>
        </p:nvPicPr>
        <p:blipFill rotWithShape="1">
          <a:blip r:embed="rId3">
            <a:alphaModFix/>
          </a:blip>
          <a:srcRect l="9824" r="38331"/>
          <a:stretch/>
        </p:blipFill>
        <p:spPr>
          <a:xfrm>
            <a:off x="669100" y="1292226"/>
            <a:ext cx="10126867" cy="47106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5"/>
          <p:cNvSpPr/>
          <p:nvPr/>
        </p:nvSpPr>
        <p:spPr>
          <a:xfrm>
            <a:off x="3229167" y="1364762"/>
            <a:ext cx="729058" cy="325925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A908CC-B592-A14C-B814-87CB87CAD9EC}"/>
              </a:ext>
            </a:extLst>
          </p:cNvPr>
          <p:cNvSpPr/>
          <p:nvPr/>
        </p:nvSpPr>
        <p:spPr>
          <a:xfrm>
            <a:off x="1219200" y="3077964"/>
            <a:ext cx="54195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Esses dados permitem que você veja os horários de chegada e partida de um determinado serviço de trem nas várias estações em que ele atende em uma determinada data e hora.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320C4D3-CD13-EF42-977B-226930C8C51F}"/>
              </a:ext>
            </a:extLst>
          </p:cNvPr>
          <p:cNvSpPr/>
          <p:nvPr/>
        </p:nvSpPr>
        <p:spPr>
          <a:xfrm>
            <a:off x="2368944" y="4771728"/>
            <a:ext cx="43424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Vamos tentar um exemplo com o número de serviço, 23587103, em 2018-12-01 às 06:00: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5E09680-D694-BE4A-80E9-38C1B7533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121" y="2355319"/>
            <a:ext cx="3338679" cy="431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44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Transport</a:t>
            </a:r>
            <a:r>
              <a:rPr lang="pt-BR" dirty="0"/>
              <a:t> API: design de conversação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0FFDB98-F9D8-2441-AD43-71FDD6712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 que temos uma boa ideia dos dados que temos em mãos, vamos discutir as tarefas de conversação do nosso </a:t>
            </a:r>
            <a:r>
              <a:rPr lang="pt-BR" dirty="0" err="1"/>
              <a:t>chatbot</a:t>
            </a:r>
            <a:r>
              <a:rPr lang="pt-BR" dirty="0"/>
              <a:t>.</a:t>
            </a:r>
          </a:p>
        </p:txBody>
      </p:sp>
      <p:sp>
        <p:nvSpPr>
          <p:cNvPr id="325" name="Google Shape;325;p36"/>
          <p:cNvSpPr txBox="1"/>
          <p:nvPr/>
        </p:nvSpPr>
        <p:spPr>
          <a:xfrm>
            <a:off x="2282327" y="3030047"/>
            <a:ext cx="5266400" cy="2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457189">
              <a:buClr>
                <a:srgbClr val="CC0000"/>
              </a:buClr>
              <a:buSzPts val="1800"/>
              <a:buFont typeface="Comic Sans MS"/>
              <a:buChar char="●"/>
            </a:pPr>
            <a:r>
              <a:rPr lang="pt-BR" sz="2400" dirty="0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Estação mais próxima</a:t>
            </a:r>
            <a:endParaRPr sz="2400" dirty="0">
              <a:solidFill>
                <a:srgbClr val="CC0000"/>
              </a:solidFill>
              <a:ea typeface="Comic Sans MS"/>
              <a:cs typeface="Comic Sans MS"/>
              <a:sym typeface="Comic Sans MS"/>
            </a:endParaRPr>
          </a:p>
          <a:p>
            <a:pPr marL="609585" indent="-457189">
              <a:buClr>
                <a:srgbClr val="CC0000"/>
              </a:buClr>
              <a:buSzPts val="1800"/>
              <a:buFont typeface="Comic Sans MS"/>
              <a:buChar char="●"/>
            </a:pPr>
            <a:r>
              <a:rPr lang="pt-BR" sz="2400" dirty="0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Próximo trem</a:t>
            </a:r>
            <a:endParaRPr sz="2400" dirty="0">
              <a:solidFill>
                <a:srgbClr val="CC0000"/>
              </a:solidFill>
              <a:ea typeface="Comic Sans MS"/>
              <a:cs typeface="Comic Sans MS"/>
              <a:sym typeface="Comic Sans MS"/>
            </a:endParaRPr>
          </a:p>
          <a:p>
            <a:pPr marL="609585" indent="-457189">
              <a:buClr>
                <a:srgbClr val="CC0000"/>
              </a:buClr>
              <a:buSzPts val="1800"/>
              <a:buFont typeface="Comic Sans MS"/>
              <a:buChar char="●"/>
            </a:pPr>
            <a:r>
              <a:rPr lang="pt-BR" sz="2400" dirty="0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Hora de chegada</a:t>
            </a:r>
            <a:endParaRPr sz="2400" dirty="0">
              <a:solidFill>
                <a:srgbClr val="CC0000"/>
              </a:solidFill>
              <a:ea typeface="Comic Sans MS"/>
              <a:cs typeface="Comic Sans MS"/>
              <a:sym typeface="Comic Sans MS"/>
            </a:endParaRPr>
          </a:p>
          <a:p>
            <a:pPr marL="609585" indent="-457189">
              <a:buClr>
                <a:srgbClr val="CC0000"/>
              </a:buClr>
              <a:buSzPts val="1800"/>
              <a:buFont typeface="Comic Sans MS"/>
              <a:buChar char="●"/>
            </a:pPr>
            <a:r>
              <a:rPr lang="pt-BR" sz="2400" dirty="0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Trens posteriores de uma estação</a:t>
            </a:r>
            <a:endParaRPr sz="2400" dirty="0">
              <a:solidFill>
                <a:srgbClr val="CC0000"/>
              </a:solidFill>
              <a:ea typeface="Comic Sans MS"/>
              <a:cs typeface="Comic Sans MS"/>
              <a:sym typeface="Comic Sans MS"/>
            </a:endParaRPr>
          </a:p>
          <a:p>
            <a:pPr marL="609585" indent="-457189">
              <a:buClr>
                <a:srgbClr val="CC0000"/>
              </a:buClr>
              <a:buSzPts val="1800"/>
              <a:buFont typeface="Comic Sans MS"/>
              <a:buChar char="●"/>
            </a:pPr>
            <a:r>
              <a:rPr lang="pt-BR" sz="2400" dirty="0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Como faço para ir de A para </a:t>
            </a:r>
            <a:r>
              <a:rPr lang="pt-BR" sz="2400" dirty="0" err="1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B</a:t>
            </a:r>
            <a:r>
              <a:rPr lang="pt-BR" sz="2400" dirty="0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?</a:t>
            </a:r>
            <a:endParaRPr sz="2400" dirty="0">
              <a:solidFill>
                <a:srgbClr val="CC0000"/>
              </a:solidFill>
            </a:endParaRPr>
          </a:p>
        </p:txBody>
      </p:sp>
      <p:sp>
        <p:nvSpPr>
          <p:cNvPr id="326" name="Google Shape;326;p36"/>
          <p:cNvSpPr txBox="1"/>
          <p:nvPr/>
        </p:nvSpPr>
        <p:spPr>
          <a:xfrm>
            <a:off x="1785825" y="2727647"/>
            <a:ext cx="17408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sz="2400" dirty="0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Exemplo:</a:t>
            </a:r>
            <a:endParaRPr sz="240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921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de conversação: </a:t>
            </a:r>
            <a:r>
              <a:rPr lang="pt-BR" sz="3600" dirty="0"/>
              <a:t>estações mais próximas</a:t>
            </a: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C64EF1D-0382-D542-9C4A-D72DF4171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/>
              <a:t>Para chegar à estação mais próxima para um usuário, precisamos da localização dele(a). Isso pode ser na forma de coordenadas de CEP ou </a:t>
            </a:r>
            <a:r>
              <a:rPr lang="pt-BR" sz="2400" dirty="0" err="1"/>
              <a:t>latLon</a:t>
            </a:r>
            <a:r>
              <a:rPr lang="pt-BR" sz="2400" dirty="0"/>
              <a:t>.</a:t>
            </a:r>
          </a:p>
          <a:p>
            <a:pPr algn="just"/>
            <a:r>
              <a:rPr lang="pt-BR" sz="2400" dirty="0"/>
              <a:t>Plataformas como o </a:t>
            </a:r>
            <a:r>
              <a:rPr lang="pt-BR" sz="2400" dirty="0" err="1"/>
              <a:t>Facebook</a:t>
            </a:r>
            <a:r>
              <a:rPr lang="pt-BR" sz="2400" dirty="0"/>
              <a:t> Messenger permitem que os usuários compartilhem a localização na forma de coordenadas </a:t>
            </a:r>
            <a:r>
              <a:rPr lang="pt-BR" sz="2400" dirty="0" err="1"/>
              <a:t>latLon</a:t>
            </a:r>
            <a:r>
              <a:rPr lang="pt-BR" sz="2400" dirty="0"/>
              <a:t>. No entanto, como vamos usar a plataforma SMS, vamos usar a rota do código postal.</a:t>
            </a:r>
          </a:p>
        </p:txBody>
      </p:sp>
      <p:sp>
        <p:nvSpPr>
          <p:cNvPr id="337" name="Google Shape;337;p37"/>
          <p:cNvSpPr txBox="1"/>
          <p:nvPr/>
        </p:nvSpPr>
        <p:spPr>
          <a:xfrm>
            <a:off x="4053200" y="4222900"/>
            <a:ext cx="6570400" cy="2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BR" sz="1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Usuário</a:t>
            </a:r>
            <a:r>
              <a:rPr lang="pt-BR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Onde fica minha estação mais próxima?</a:t>
            </a: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just">
              <a:lnSpc>
                <a:spcPct val="115000"/>
              </a:lnSpc>
            </a:pPr>
            <a:r>
              <a:rPr lang="pt-BR" sz="14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Bot</a:t>
            </a:r>
            <a:r>
              <a:rPr lang="pt-BR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Você pode me dar seu código postal?</a:t>
            </a: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just">
              <a:lnSpc>
                <a:spcPct val="115000"/>
              </a:lnSpc>
            </a:pPr>
            <a:r>
              <a:rPr lang="pt-BR" sz="1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Usuário</a:t>
            </a:r>
            <a:r>
              <a:rPr lang="pt-BR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EH12 9QR</a:t>
            </a: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just">
              <a:lnSpc>
                <a:spcPct val="115000"/>
              </a:lnSpc>
            </a:pPr>
            <a:r>
              <a:rPr lang="pt-BR" sz="14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Bot</a:t>
            </a:r>
            <a:r>
              <a:rPr lang="pt-BR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ótimo. Sua estação mais próxima é South </a:t>
            </a:r>
            <a:r>
              <a:rPr lang="pt-BR" sz="1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Gyle</a:t>
            </a:r>
            <a:r>
              <a:rPr lang="pt-BR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just">
              <a:lnSpc>
                <a:spcPct val="115000"/>
              </a:lnSpc>
            </a:pP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just">
              <a:lnSpc>
                <a:spcPct val="115000"/>
              </a:lnSpc>
            </a:pPr>
            <a:r>
              <a:rPr lang="pt-BR" sz="1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Usuário</a:t>
            </a:r>
            <a:r>
              <a:rPr lang="pt-BR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Qual é a estação mais próxima a EH12 9QR?</a:t>
            </a: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just">
              <a:lnSpc>
                <a:spcPct val="115000"/>
              </a:lnSpc>
            </a:pPr>
            <a:r>
              <a:rPr lang="pt-BR" sz="14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Bot</a:t>
            </a:r>
            <a:r>
              <a:rPr lang="pt-BR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A estação mais próxima é South </a:t>
            </a:r>
            <a:r>
              <a:rPr lang="pt-BR" sz="14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Gyle</a:t>
            </a:r>
            <a:r>
              <a:rPr lang="pt-BR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400" dirty="0">
              <a:solidFill>
                <a:srgbClr val="351C7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2428899" y="3920500"/>
            <a:ext cx="34364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dirty="0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Modelo de Conversação:</a:t>
            </a:r>
            <a:endParaRPr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76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de conversação: </a:t>
            </a:r>
            <a:r>
              <a:rPr lang="pt-BR" sz="3600" dirty="0"/>
              <a:t>próximo trem</a:t>
            </a: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D7F23CCB-DE19-2948-80FC-C3F680208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A fim de obter informações sobre o próximo trem, um modelo de conversa poderia ir da seguinte maneira:</a:t>
            </a:r>
          </a:p>
        </p:txBody>
      </p:sp>
      <p:sp>
        <p:nvSpPr>
          <p:cNvPr id="348" name="Google Shape;348;p38"/>
          <p:cNvSpPr txBox="1"/>
          <p:nvPr/>
        </p:nvSpPr>
        <p:spPr>
          <a:xfrm>
            <a:off x="1863197" y="2929160"/>
            <a:ext cx="9276000" cy="30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indent="169329">
              <a:lnSpc>
                <a:spcPct val="115000"/>
              </a:lnSpc>
            </a:pPr>
            <a:r>
              <a:rPr lang="pt-BR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Usuário</a:t>
            </a:r>
            <a:r>
              <a:rPr lang="pt-BR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Quando é o próximo trem para Glasgow?</a:t>
            </a: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169329">
              <a:lnSpc>
                <a:spcPct val="115000"/>
              </a:lnSpc>
            </a:pPr>
            <a:r>
              <a:rPr lang="pt-BR" sz="16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Bot</a:t>
            </a:r>
            <a:r>
              <a:rPr lang="pt-BR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De qual estação?</a:t>
            </a: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169329">
              <a:lnSpc>
                <a:spcPct val="115000"/>
              </a:lnSpc>
            </a:pPr>
            <a:r>
              <a:rPr lang="pt-BR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Usuário</a:t>
            </a:r>
            <a:r>
              <a:rPr lang="pt-BR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Edinburgh Park</a:t>
            </a: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169329">
              <a:lnSpc>
                <a:spcPct val="115000"/>
              </a:lnSpc>
            </a:pPr>
            <a:r>
              <a:rPr lang="pt-BR" sz="16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Bot</a:t>
            </a:r>
            <a:r>
              <a:rPr lang="pt-BR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O próximo trem para Glasgow Central é às 10:00.</a:t>
            </a: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169329">
              <a:lnSpc>
                <a:spcPct val="115000"/>
              </a:lnSpc>
            </a:pPr>
            <a:r>
              <a:rPr lang="pt-BR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Usuário</a:t>
            </a:r>
            <a:r>
              <a:rPr lang="pt-BR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Próximo trem</a:t>
            </a: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169329">
              <a:lnSpc>
                <a:spcPct val="115000"/>
              </a:lnSpc>
            </a:pPr>
            <a:r>
              <a:rPr lang="pt-BR" sz="16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Bot</a:t>
            </a:r>
            <a:r>
              <a:rPr lang="pt-BR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A partir de?</a:t>
            </a: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169329">
              <a:lnSpc>
                <a:spcPct val="115000"/>
              </a:lnSpc>
            </a:pPr>
            <a:r>
              <a:rPr lang="pt-BR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Usuário</a:t>
            </a:r>
            <a:r>
              <a:rPr lang="pt-BR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Edinburgh Park</a:t>
            </a: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169329">
              <a:lnSpc>
                <a:spcPct val="115000"/>
              </a:lnSpc>
            </a:pPr>
            <a:r>
              <a:rPr lang="pt-BR" sz="16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Bot</a:t>
            </a:r>
            <a:r>
              <a:rPr lang="pt-BR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Encontrando o próximo trem do Edinburgh Park. Indo para?</a:t>
            </a: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169329">
              <a:lnSpc>
                <a:spcPct val="115000"/>
              </a:lnSpc>
            </a:pPr>
            <a:r>
              <a:rPr lang="pt-BR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Usuário</a:t>
            </a:r>
            <a:r>
              <a:rPr lang="pt-BR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Glasgow</a:t>
            </a: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169329">
              <a:lnSpc>
                <a:spcPct val="115000"/>
              </a:lnSpc>
            </a:pPr>
            <a:r>
              <a:rPr lang="pt-BR" sz="16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Bot</a:t>
            </a:r>
            <a:r>
              <a:rPr lang="pt-BR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Próximo trem para Glasgow Central é às 10:00.</a:t>
            </a:r>
            <a:endParaRPr sz="1600" dirty="0">
              <a:solidFill>
                <a:srgbClr val="351C7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29904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7EC61EBF-0356-0547-9C5B-36BF241CC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Às vezes, os usuários podem querer saber a hora da chegada do trem no contexto de uma estação específica. Para obter informações sobre a hora de chegada, a conversa poderia ser a seguinte: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356" name="Google Shape;356;p3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de conversação: </a:t>
            </a:r>
            <a:r>
              <a:rPr lang="pt-BR" sz="3600" dirty="0"/>
              <a:t>hora de chegada</a:t>
            </a:r>
            <a:endParaRPr lang="pt-BR" dirty="0"/>
          </a:p>
        </p:txBody>
      </p:sp>
      <p:sp>
        <p:nvSpPr>
          <p:cNvPr id="358" name="Google Shape;358;p39"/>
          <p:cNvSpPr txBox="1"/>
          <p:nvPr/>
        </p:nvSpPr>
        <p:spPr>
          <a:xfrm>
            <a:off x="1785559" y="3012305"/>
            <a:ext cx="7140000" cy="7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indent="169329">
              <a:lnSpc>
                <a:spcPct val="115000"/>
              </a:lnSpc>
            </a:pPr>
            <a:r>
              <a:rPr lang="pt-BR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Usuário</a:t>
            </a:r>
            <a:r>
              <a:rPr lang="pt-BR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A que horas o trem chega a Glasgow Central?</a:t>
            </a: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169329">
              <a:lnSpc>
                <a:spcPct val="115000"/>
              </a:lnSpc>
            </a:pPr>
            <a:r>
              <a:rPr lang="pt-BR" sz="16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Bot</a:t>
            </a:r>
            <a:r>
              <a:rPr lang="pt-BR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O trem chegará em Glasgow Central às 11:00.</a:t>
            </a: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9" name="Google Shape;359;p39"/>
          <p:cNvSpPr txBox="1"/>
          <p:nvPr/>
        </p:nvSpPr>
        <p:spPr>
          <a:xfrm>
            <a:off x="1698325" y="4001294"/>
            <a:ext cx="91732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sz="2000" dirty="0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Muito mais conversas são possíveis no domínio da viagem. </a:t>
            </a:r>
            <a:endParaRPr sz="2000" dirty="0">
              <a:solidFill>
                <a:srgbClr val="CC0000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0" name="Google Shape;360;p39"/>
          <p:cNvSpPr txBox="1"/>
          <p:nvPr/>
        </p:nvSpPr>
        <p:spPr>
          <a:xfrm>
            <a:off x="1785559" y="4262516"/>
            <a:ext cx="95752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indent="169329">
              <a:lnSpc>
                <a:spcPct val="115000"/>
              </a:lnSpc>
            </a:pPr>
            <a:r>
              <a:rPr lang="pt-BR" sz="160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Bot</a:t>
            </a:r>
            <a:r>
              <a:rPr lang="pt-BR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O trem das 15:00 para Edimburgo </a:t>
            </a:r>
            <a:r>
              <a:rPr lang="pt-BR" sz="1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Waverley</a:t>
            </a:r>
            <a:r>
              <a:rPr lang="pt-BR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está atrasado para as 15:30.</a:t>
            </a: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169329">
              <a:lnSpc>
                <a:spcPct val="115000"/>
              </a:lnSpc>
            </a:pPr>
            <a:r>
              <a:rPr lang="pt-BR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Usuário</a:t>
            </a:r>
            <a:r>
              <a:rPr lang="pt-BR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Existe um trem anterior para </a:t>
            </a:r>
            <a:r>
              <a:rPr lang="pt-BR" sz="1600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Haymarket</a:t>
            </a:r>
            <a:r>
              <a:rPr lang="pt-BR" sz="1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?</a:t>
            </a:r>
            <a:endParaRPr sz="16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1" name="Google Shape;361;p39"/>
          <p:cNvSpPr txBox="1"/>
          <p:nvPr/>
        </p:nvSpPr>
        <p:spPr>
          <a:xfrm>
            <a:off x="1709400" y="5400633"/>
            <a:ext cx="9644400" cy="9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/>
            <a:r>
              <a:rPr lang="pt-BR" sz="20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As tarefas de conversação, como uma </a:t>
            </a:r>
            <a:r>
              <a:rPr lang="pt-BR" sz="2000" dirty="0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lista de trens posteriores e o planejamento de sua rota</a:t>
            </a:r>
            <a:r>
              <a:rPr lang="pt-BR" sz="20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, são mais </a:t>
            </a:r>
            <a:r>
              <a:rPr lang="pt-BR" sz="2000" dirty="0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complexas</a:t>
            </a:r>
            <a:r>
              <a:rPr lang="pt-BR" sz="20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 do que as tarefas anteriores. À medida que avançamos, veremos como construir um </a:t>
            </a:r>
            <a:r>
              <a:rPr lang="pt-BR" sz="2000" dirty="0" err="1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chatbot</a:t>
            </a:r>
            <a:r>
              <a:rPr lang="pt-BR" sz="20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 que possa lidar com algumas das tarefas mencionadas.</a:t>
            </a:r>
            <a:endParaRPr sz="2000" dirty="0"/>
          </a:p>
        </p:txBody>
      </p:sp>
      <p:sp>
        <p:nvSpPr>
          <p:cNvPr id="362" name="Google Shape;362;p39"/>
          <p:cNvSpPr txBox="1"/>
          <p:nvPr/>
        </p:nvSpPr>
        <p:spPr>
          <a:xfrm>
            <a:off x="1698325" y="4907523"/>
            <a:ext cx="29456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sz="2400" dirty="0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Observação:</a:t>
            </a:r>
            <a:endParaRPr sz="2400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012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FA23440-1A58-8F41-AEE7-331D19E49C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66366" y="0"/>
            <a:ext cx="12125634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61DFC96-333F-4F48-B03C-1C591EA67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Let’s</a:t>
            </a:r>
            <a:r>
              <a:rPr lang="pt-BR" dirty="0"/>
              <a:t> catch a </a:t>
            </a:r>
            <a:r>
              <a:rPr lang="pt-BR" dirty="0" err="1"/>
              <a:t>train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C27BF5-62F6-924A-98B5-BEC8B6F67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  <a:p>
            <a:r>
              <a:rPr lang="pt-BR" dirty="0" err="1"/>
              <a:t>Transport</a:t>
            </a:r>
            <a:r>
              <a:rPr lang="pt-BR" dirty="0"/>
              <a:t> API</a:t>
            </a:r>
          </a:p>
          <a:p>
            <a:r>
              <a:rPr lang="pt-BR" dirty="0" err="1"/>
              <a:t>Twilio</a:t>
            </a:r>
            <a:r>
              <a:rPr lang="pt-BR" dirty="0"/>
              <a:t> (SMS </a:t>
            </a:r>
            <a:r>
              <a:rPr lang="pt-BR" dirty="0" err="1"/>
              <a:t>Bot</a:t>
            </a:r>
            <a:r>
              <a:rPr lang="pt-BR" dirty="0"/>
              <a:t>)</a:t>
            </a:r>
          </a:p>
          <a:p>
            <a:r>
              <a:rPr lang="pt-BR" dirty="0"/>
              <a:t>Agente API.AI</a:t>
            </a:r>
          </a:p>
          <a:p>
            <a:r>
              <a:rPr lang="pt-BR" dirty="0"/>
              <a:t>Resumo</a:t>
            </a:r>
          </a:p>
        </p:txBody>
      </p:sp>
      <p:pic>
        <p:nvPicPr>
          <p:cNvPr id="1026" name="Picture 2" descr="https://lh6.googleusercontent.com/lVGfD_6rcoqoR1mhzI3JqJzGh9nCh8GJMHWaOhFvzl8lg2b0bc22asEWQyDyxbnDZaOEH4tDJUM_cegEECfH9BD0sVOQbjluVeWJpQqzWIeWb2CqvuEZ9KdIde6fUrqTzbJDir1Ea-E">
            <a:extLst>
              <a:ext uri="{FF2B5EF4-FFF2-40B4-BE49-F238E27FC236}">
                <a16:creationId xmlns:a16="http://schemas.microsoft.com/office/drawing/2014/main" id="{8B6E0D79-B959-AC40-BF8E-83159C26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166" y="2866030"/>
            <a:ext cx="5678251" cy="378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667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6C5776A9-DB1A-0F43-8238-5A0B0E8BE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Vamos agora construir a interface da plataforma SMS para o </a:t>
            </a:r>
            <a:r>
              <a:rPr lang="pt-BR" sz="2400" dirty="0" err="1"/>
              <a:t>chatbot</a:t>
            </a:r>
            <a:r>
              <a:rPr lang="pt-BR" sz="2400" dirty="0"/>
              <a:t>. Para suportar a complexidade, vamos fazer isso em duas etapas.</a:t>
            </a:r>
          </a:p>
        </p:txBody>
      </p:sp>
      <p:sp>
        <p:nvSpPr>
          <p:cNvPr id="370" name="Google Shape;370;p40"/>
          <p:cNvSpPr txBox="1"/>
          <p:nvPr/>
        </p:nvSpPr>
        <p:spPr>
          <a:xfrm>
            <a:off x="1078300" y="2694321"/>
            <a:ext cx="10398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BR" sz="20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1</a:t>
            </a:r>
            <a:r>
              <a:rPr lang="pt-BR" sz="2000" dirty="0"/>
              <a:t>º -</a:t>
            </a:r>
            <a:r>
              <a:rPr lang="pt-BR" sz="20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 Vamos criar um </a:t>
            </a:r>
            <a:r>
              <a:rPr lang="pt-BR" sz="2000" dirty="0" err="1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bot</a:t>
            </a:r>
            <a:r>
              <a:rPr lang="pt-BR" sz="2000" dirty="0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 para simplesmente</a:t>
            </a:r>
            <a:r>
              <a:rPr lang="pt-BR" sz="20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 para enviar mensagens de texto SMS para um número de celular. </a:t>
            </a:r>
            <a:endParaRPr sz="2000" dirty="0"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2" name="Google Shape;372;p40"/>
          <p:cNvSpPr txBox="1"/>
          <p:nvPr/>
        </p:nvSpPr>
        <p:spPr>
          <a:xfrm>
            <a:off x="1078300" y="4247466"/>
            <a:ext cx="10275500" cy="10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BR" sz="20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2</a:t>
            </a:r>
            <a:r>
              <a:rPr lang="pt-BR" sz="2000" dirty="0">
                <a:ea typeface="Comic Sans MS"/>
                <a:cs typeface="Comic Sans MS"/>
                <a:sym typeface="Comic Sans MS"/>
              </a:rPr>
              <a:t>º -</a:t>
            </a:r>
            <a:r>
              <a:rPr lang="pt-BR" sz="20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 Construiremos um </a:t>
            </a:r>
            <a:r>
              <a:rPr lang="pt-BR" sz="2000" dirty="0" err="1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chatbot</a:t>
            </a:r>
            <a:r>
              <a:rPr lang="pt-BR" sz="2000" dirty="0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 bidirecional</a:t>
            </a:r>
            <a:r>
              <a:rPr lang="pt-BR" sz="20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 que possa receber mensagens de usuários e respondê-las apropriadamente.</a:t>
            </a:r>
            <a:endParaRPr sz="2000" dirty="0"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3" name="Google Shape;373;p40"/>
          <p:cNvSpPr txBox="1"/>
          <p:nvPr/>
        </p:nvSpPr>
        <p:spPr>
          <a:xfrm>
            <a:off x="1625600" y="3265200"/>
            <a:ext cx="9974000" cy="10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BR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 mensagem pode ser sobre </a:t>
            </a:r>
            <a:r>
              <a:rPr lang="pt-BR" sz="1600" b="1" dirty="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o status de um trem chegando em uma estação ou próximo trem para um determinado destino de uma determinada estação</a:t>
            </a:r>
            <a:r>
              <a:rPr lang="pt-BR" sz="16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 </a:t>
            </a:r>
            <a:endParaRPr sz="16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6796614" y="5371500"/>
            <a:ext cx="4349200" cy="9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BR" sz="2400" dirty="0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Para fazer isso, usaremos um serviço chamado </a:t>
            </a:r>
            <a:r>
              <a:rPr lang="pt-BR" sz="2400" dirty="0" err="1">
                <a:solidFill>
                  <a:srgbClr val="351C75"/>
                </a:solidFill>
                <a:ea typeface="Comic Sans MS"/>
                <a:cs typeface="Comic Sans MS"/>
                <a:sym typeface="Comic Sans MS"/>
              </a:rPr>
              <a:t>Twilio</a:t>
            </a:r>
            <a:r>
              <a:rPr lang="pt-BR" sz="2400" dirty="0">
                <a:solidFill>
                  <a:srgbClr val="351C75"/>
                </a:solidFill>
                <a:ea typeface="Comic Sans MS"/>
                <a:cs typeface="Comic Sans MS"/>
                <a:sym typeface="Comic Sans MS"/>
              </a:rPr>
              <a:t>.</a:t>
            </a:r>
            <a:endParaRPr sz="2400" dirty="0">
              <a:solidFill>
                <a:srgbClr val="351C75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5" name="Google Shape;375;p4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Construir um SMS bot simples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0026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Twilio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F1E42C00-24BF-FC45-8BD9-8367390FE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Twilio</a:t>
            </a:r>
            <a:r>
              <a:rPr lang="pt-BR" dirty="0"/>
              <a:t> é uma plataforma de desenvolvimento para comunicações que permite aos desenvolvedores adicionar recursos de mensagens, voz e vídeo ao software.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384" name="Google Shape;3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193" y="3185298"/>
            <a:ext cx="6089501" cy="305913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1"/>
          <p:cNvSpPr txBox="1"/>
          <p:nvPr/>
        </p:nvSpPr>
        <p:spPr>
          <a:xfrm>
            <a:off x="7497687" y="3557392"/>
            <a:ext cx="3856113" cy="275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BR" sz="24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Vamos explorar como podemos construir </a:t>
            </a:r>
            <a:r>
              <a:rPr lang="pt-BR" sz="2400" dirty="0" err="1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bots</a:t>
            </a:r>
            <a:r>
              <a:rPr lang="pt-BR" sz="24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 de notificação e </a:t>
            </a:r>
            <a:r>
              <a:rPr lang="pt-BR" sz="2400" dirty="0" err="1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chatbots</a:t>
            </a:r>
            <a:r>
              <a:rPr lang="pt-BR" sz="24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 usando a infraestrutura de mensagens do </a:t>
            </a:r>
            <a:r>
              <a:rPr lang="pt-BR" sz="2400" dirty="0" err="1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Twilio</a:t>
            </a:r>
            <a:r>
              <a:rPr lang="pt-BR" sz="24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.</a:t>
            </a:r>
            <a:endParaRPr sz="2400" dirty="0"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95816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Twilio</a:t>
            </a:r>
            <a:r>
              <a:rPr lang="pt-BR" dirty="0"/>
              <a:t>: </a:t>
            </a:r>
            <a:r>
              <a:rPr lang="pt-BR" sz="3600" dirty="0"/>
              <a:t>registrando uma conta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3D90037-F229-8841-A3BE-88B771824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6819" cy="4351338"/>
          </a:xfrm>
        </p:spPr>
        <p:txBody>
          <a:bodyPr>
            <a:normAutofit/>
          </a:bodyPr>
          <a:lstStyle/>
          <a:p>
            <a:r>
              <a:rPr lang="pt-BR" dirty="0"/>
              <a:t>É possível realizar um registro gratuito para testes, sem a necessidade de informar dados financeiros.</a:t>
            </a:r>
          </a:p>
          <a:p>
            <a:r>
              <a:rPr lang="pt-BR" dirty="0"/>
              <a:t>Porém, dentro do recursos que serão utilizados, há a limitação para enviar SMS somente para o número do titular da conta.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394" name="Google Shape;394;p42"/>
          <p:cNvPicPr preferRelativeResize="0"/>
          <p:nvPr/>
        </p:nvPicPr>
        <p:blipFill rotWithShape="1">
          <a:blip r:embed="rId3">
            <a:alphaModFix/>
          </a:blip>
          <a:srcRect b="3623"/>
          <a:stretch/>
        </p:blipFill>
        <p:spPr>
          <a:xfrm>
            <a:off x="6213633" y="1668267"/>
            <a:ext cx="5058400" cy="43921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203276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Twilio</a:t>
            </a:r>
            <a:r>
              <a:rPr lang="pt-BR" dirty="0"/>
              <a:t>: </a:t>
            </a:r>
            <a:r>
              <a:rPr lang="pt-BR" sz="3600" dirty="0"/>
              <a:t>autenticação no serviço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74AB316-9127-D44E-B31E-294366201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0074" cy="4351338"/>
          </a:xfrm>
        </p:spPr>
        <p:txBody>
          <a:bodyPr/>
          <a:lstStyle/>
          <a:p>
            <a:r>
              <a:rPr lang="pt-BR" dirty="0"/>
              <a:t>Realizando autenticação com a conta registrada.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03" name="Google Shape;4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200" y="1440467"/>
            <a:ext cx="4675835" cy="49687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237870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Twilio</a:t>
            </a:r>
            <a:r>
              <a:rPr lang="pt-BR" dirty="0"/>
              <a:t>:</a:t>
            </a:r>
            <a:r>
              <a:rPr lang="pt-BR" sz="3600" dirty="0"/>
              <a:t> </a:t>
            </a:r>
            <a:r>
              <a:rPr lang="pt-BR" sz="3600" dirty="0" err="1"/>
              <a:t>dashboard</a:t>
            </a:r>
            <a:endParaRPr 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9D3398CC-5519-6446-9BB0-005FBA5AA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Dashboard após autenticação</a:t>
            </a:r>
            <a:endParaRPr lang="pt-BR" dirty="0"/>
          </a:p>
        </p:txBody>
      </p:sp>
      <p:pic>
        <p:nvPicPr>
          <p:cNvPr id="411" name="Google Shape;4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1103" y="2451568"/>
            <a:ext cx="7146464" cy="3860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9969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apezoide 20">
            <a:extLst>
              <a:ext uri="{FF2B5EF4-FFF2-40B4-BE49-F238E27FC236}">
                <a16:creationId xmlns:a16="http://schemas.microsoft.com/office/drawing/2014/main" id="{8F2FFB91-4181-F94C-AF94-7A632333723F}"/>
              </a:ext>
            </a:extLst>
          </p:cNvPr>
          <p:cNvSpPr/>
          <p:nvPr/>
        </p:nvSpPr>
        <p:spPr>
          <a:xfrm rot="5400000">
            <a:off x="8982485" y="2340862"/>
            <a:ext cx="2082978" cy="3200357"/>
          </a:xfrm>
          <a:prstGeom prst="trapezoid">
            <a:avLst>
              <a:gd name="adj" fmla="val 31849"/>
            </a:avLst>
          </a:prstGeom>
          <a:solidFill>
            <a:srgbClr val="4472C4">
              <a:alpha val="3843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Google Shape;419;p45">
            <a:extLst>
              <a:ext uri="{FF2B5EF4-FFF2-40B4-BE49-F238E27FC236}">
                <a16:creationId xmlns:a16="http://schemas.microsoft.com/office/drawing/2014/main" id="{865BF1B2-2BF5-1F4B-83A4-1802332CBDE9}"/>
              </a:ext>
            </a:extLst>
          </p:cNvPr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4581104" y="2451568"/>
            <a:ext cx="7146463" cy="386033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Twilio</a:t>
            </a:r>
            <a:r>
              <a:rPr lang="pt-BR" dirty="0"/>
              <a:t>: </a:t>
            </a:r>
            <a:r>
              <a:rPr lang="pt-BR" sz="3600" dirty="0"/>
              <a:t>credenciais de desenvolvedor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BEAD76-70B5-D142-AC7E-39D88FC4B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Credenciais de uso da API (SID e Token)</a:t>
            </a:r>
          </a:p>
        </p:txBody>
      </p:sp>
      <p:pic>
        <p:nvPicPr>
          <p:cNvPr id="420" name="Google Shape;4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025" y="2899550"/>
            <a:ext cx="6233771" cy="208298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128374A-4910-2844-AC55-0FD5991FA232}"/>
              </a:ext>
            </a:extLst>
          </p:cNvPr>
          <p:cNvSpPr/>
          <p:nvPr/>
        </p:nvSpPr>
        <p:spPr>
          <a:xfrm>
            <a:off x="8880954" y="3565259"/>
            <a:ext cx="2743200" cy="751561"/>
          </a:xfrm>
          <a:prstGeom prst="rect">
            <a:avLst/>
          </a:prstGeom>
          <a:solidFill>
            <a:srgbClr val="4472C4">
              <a:alpha val="2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3DD78690-BB09-AB40-A698-8B36F3B33E8F}"/>
              </a:ext>
            </a:extLst>
          </p:cNvPr>
          <p:cNvCxnSpPr>
            <a:cxnSpLocks/>
          </p:cNvCxnSpPr>
          <p:nvPr/>
        </p:nvCxnSpPr>
        <p:spPr>
          <a:xfrm>
            <a:off x="8423798" y="3512457"/>
            <a:ext cx="457155" cy="57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DFF47E24-066B-1E42-8B77-E0C104EF9438}"/>
              </a:ext>
            </a:extLst>
          </p:cNvPr>
          <p:cNvCxnSpPr>
            <a:cxnSpLocks/>
          </p:cNvCxnSpPr>
          <p:nvPr/>
        </p:nvCxnSpPr>
        <p:spPr>
          <a:xfrm flipH="1">
            <a:off x="8423799" y="4316820"/>
            <a:ext cx="457154" cy="59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661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Twilio</a:t>
            </a:r>
            <a:r>
              <a:rPr lang="pt-BR" dirty="0"/>
              <a:t>: </a:t>
            </a:r>
            <a:r>
              <a:rPr lang="pt-BR" sz="3600" dirty="0"/>
              <a:t>Configuração de ações em SMS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91D1CBD-D4F5-B54E-A1AE-8B44AD8FE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28" name="Google Shape;4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189" y="1825625"/>
            <a:ext cx="855753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0913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/>
          <p:nvPr/>
        </p:nvSpPr>
        <p:spPr>
          <a:xfrm>
            <a:off x="896100" y="1817767"/>
            <a:ext cx="4976400" cy="30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423323" algn="just">
              <a:lnSpc>
                <a:spcPct val="115000"/>
              </a:lnSpc>
              <a:buClr>
                <a:srgbClr val="351C75"/>
              </a:buClr>
              <a:buSzPts val="1400"/>
              <a:buFont typeface="Comic Sans MS"/>
              <a:buChar char="●"/>
            </a:pPr>
            <a:endParaRPr sz="2400" dirty="0">
              <a:solidFill>
                <a:srgbClr val="351C7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35" name="Google Shape;435;p4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Twilio</a:t>
            </a:r>
            <a:r>
              <a:rPr lang="pt-BR" dirty="0"/>
              <a:t>: </a:t>
            </a:r>
            <a:r>
              <a:rPr lang="pt-BR" sz="3600" dirty="0"/>
              <a:t>Configuração de ações em SMS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4417A9E-2991-5741-A767-719543695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8263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Possibilidade de manipular as mensagens enviadas por SMS em celulares por meio de uma URL definida em </a:t>
            </a:r>
            <a:r>
              <a:rPr lang="pt-BR" dirty="0" err="1"/>
              <a:t>Inbound</a:t>
            </a:r>
            <a:r>
              <a:rPr lang="pt-BR" dirty="0"/>
              <a:t> Settings / </a:t>
            </a:r>
            <a:r>
              <a:rPr lang="pt-BR" dirty="0" err="1"/>
              <a:t>Request</a:t>
            </a:r>
            <a:r>
              <a:rPr lang="pt-BR" dirty="0"/>
              <a:t> URL.</a:t>
            </a:r>
          </a:p>
          <a:p>
            <a:r>
              <a:rPr lang="pt-BR" dirty="0"/>
              <a:t>Além de ser possível requisitar em uma URL quando uma mensagem é iniciada pelo serviço </a:t>
            </a:r>
            <a:r>
              <a:rPr lang="pt-BR" dirty="0" err="1"/>
              <a:t>Twilio</a:t>
            </a:r>
            <a:r>
              <a:rPr lang="pt-BR" dirty="0"/>
              <a:t> para algum número, no entanto, essa opção não será utilizada.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36" name="Google Shape;4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901" y="1648935"/>
            <a:ext cx="5239255" cy="419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5480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API.AI (</a:t>
            </a:r>
            <a:r>
              <a:rPr lang="pt-BR" dirty="0" err="1"/>
              <a:t>Dialogflow</a:t>
            </a:r>
            <a:r>
              <a:rPr lang="pt-BR" dirty="0"/>
              <a:t>)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FCF38D-7E4D-6A4C-8E47-FFEE7BE5B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Ofereçe</a:t>
            </a:r>
            <a:r>
              <a:rPr lang="pt-BR" dirty="0"/>
              <a:t> aos usuários novas maneiras de interagir com seu produto criando interfaces conversacionais baseadas em voz e texto, como aplicativos de voz e </a:t>
            </a:r>
            <a:r>
              <a:rPr lang="pt-BR" dirty="0" err="1"/>
              <a:t>chatbots</a:t>
            </a:r>
            <a:r>
              <a:rPr lang="pt-BR" dirty="0"/>
              <a:t>, com tecnologia de inteligência artificial.</a:t>
            </a:r>
          </a:p>
          <a:p>
            <a:r>
              <a:rPr lang="pt-BR" dirty="0"/>
              <a:t>Permite a integração com websites, aplicativos para dispositivos móveis, Google Assistente, </a:t>
            </a:r>
            <a:r>
              <a:rPr lang="pt-BR" dirty="0" err="1"/>
              <a:t>Amazon</a:t>
            </a:r>
            <a:r>
              <a:rPr lang="pt-BR" dirty="0"/>
              <a:t> </a:t>
            </a:r>
            <a:r>
              <a:rPr lang="pt-BR" dirty="0" err="1"/>
              <a:t>Alexa</a:t>
            </a:r>
            <a:r>
              <a:rPr lang="pt-BR" dirty="0"/>
              <a:t>, </a:t>
            </a:r>
            <a:r>
              <a:rPr lang="pt-BR" dirty="0" err="1"/>
              <a:t>Facebook</a:t>
            </a:r>
            <a:r>
              <a:rPr lang="pt-BR" dirty="0"/>
              <a:t> Messenger e outras plataformas e dispositivos populares.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4EB6D63-03D2-C741-8812-16FC15D25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175" y="5100811"/>
            <a:ext cx="4429125" cy="12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26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API.AI (</a:t>
            </a:r>
            <a:r>
              <a:rPr lang="pt-BR" dirty="0" err="1"/>
              <a:t>Dialogflow</a:t>
            </a:r>
            <a:r>
              <a:rPr lang="pt-BR" dirty="0"/>
              <a:t>):</a:t>
            </a:r>
            <a:r>
              <a:rPr lang="pt-BR" sz="3600" dirty="0"/>
              <a:t> registro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FCF38D-7E4D-6A4C-8E47-FFEE7BE5B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44" name="Google Shape;4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221" y="1690688"/>
            <a:ext cx="7303808" cy="43513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E09BF4C-C316-D446-AA91-D789E3B6F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140" y="3389297"/>
            <a:ext cx="5970161" cy="307976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0854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SYc7B-zQfWHgkhbuh1htZoKxnxtRdEEDtrgppJaPcT-CuNuJ0AZXgAtK_v_X-ASkOmHCvoKcp_0pYy6vRdeJbyxSSRRtp1p0C31MWvU2GCrUlPeHKe6JD4hbeIVD4IDYYy9kfiKg_Dw">
            <a:extLst>
              <a:ext uri="{FF2B5EF4-FFF2-40B4-BE49-F238E27FC236}">
                <a16:creationId xmlns:a16="http://schemas.microsoft.com/office/drawing/2014/main" id="{2AFA04F3-7588-0646-9229-4D555C32E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91" y="3005387"/>
            <a:ext cx="2409967" cy="156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0E17C45-74DB-A747-956C-8832AF2E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496803-7C88-5A49-854A-49C1567F0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/>
              <a:t>Até agora, foram criados </a:t>
            </a:r>
            <a:r>
              <a:rPr lang="pt-BR" sz="2400" dirty="0" err="1"/>
              <a:t>chatbots</a:t>
            </a:r>
            <a:r>
              <a:rPr lang="pt-BR" sz="2400" dirty="0"/>
              <a:t> e implantados em plataformas de mensagens, como o </a:t>
            </a:r>
            <a:r>
              <a:rPr lang="pt-BR" sz="2400" dirty="0" err="1"/>
              <a:t>Facebook</a:t>
            </a:r>
            <a:r>
              <a:rPr lang="pt-BR" sz="2400" dirty="0"/>
              <a:t> Messenger, que atualmente é o serviço de mensagens mais popular.</a:t>
            </a:r>
          </a:p>
        </p:txBody>
      </p:sp>
      <p:pic>
        <p:nvPicPr>
          <p:cNvPr id="2052" name="Picture 4" descr="https://lh3.googleusercontent.com/RPwdHcFwhLgXYQuED-KN8J-8vXQ0zPfxqq8v-gbeBF5z0yX4nXZZ4UNjmvW81JK9m6rRDgI3GKJQDdpdVxvGtnHqyPtuKtBb2mWaiEm2bCF0ZDNGE0LghQIEckYVO1d1pZV-PiNvwqQ">
            <a:extLst>
              <a:ext uri="{FF2B5EF4-FFF2-40B4-BE49-F238E27FC236}">
                <a16:creationId xmlns:a16="http://schemas.microsoft.com/office/drawing/2014/main" id="{3E4F11F8-D223-EB45-8151-3C8BCDC8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82" y="3818368"/>
            <a:ext cx="1970255" cy="235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B51ED55-B82A-7545-8F22-BE7B5A2ADD14}"/>
              </a:ext>
            </a:extLst>
          </p:cNvPr>
          <p:cNvSpPr/>
          <p:nvPr/>
        </p:nvSpPr>
        <p:spPr>
          <a:xfrm>
            <a:off x="6096000" y="3005387"/>
            <a:ext cx="5257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No entanto, existe um serviço de mensagens que existe há bastante tempo e ainda é popularmente usado pelas empresas para se conectarem com os clientes.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15E8787-2374-2C4A-85F9-2C42250A7EAD}"/>
              </a:ext>
            </a:extLst>
          </p:cNvPr>
          <p:cNvSpPr/>
          <p:nvPr/>
        </p:nvSpPr>
        <p:spPr>
          <a:xfrm>
            <a:off x="6096000" y="4713773"/>
            <a:ext cx="5257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Empresas em todo o mundo usam esse serviço para enviar milhares de mensagens de notificação aos clientes em várias fases de sua jornada: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Marketing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Vendas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Transações, entrega e assim por diante.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E96CA23-DE65-4049-990D-67BB3559180B}"/>
              </a:ext>
            </a:extLst>
          </p:cNvPr>
          <p:cNvSpPr/>
          <p:nvPr/>
        </p:nvSpPr>
        <p:spPr>
          <a:xfrm>
            <a:off x="6096000" y="4252108"/>
            <a:ext cx="4111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Short </a:t>
            </a:r>
            <a:r>
              <a:rPr lang="pt-BR" sz="2400" b="1" dirty="0" err="1">
                <a:solidFill>
                  <a:srgbClr val="FF0000"/>
                </a:solidFill>
              </a:rPr>
              <a:t>Messaging</a:t>
            </a:r>
            <a:r>
              <a:rPr lang="pt-BR" sz="2400" b="1" dirty="0">
                <a:solidFill>
                  <a:srgbClr val="FF0000"/>
                </a:solidFill>
              </a:rPr>
              <a:t> Service (SMS)</a:t>
            </a:r>
          </a:p>
        </p:txBody>
      </p:sp>
    </p:spTree>
    <p:extLst>
      <p:ext uri="{BB962C8B-B14F-4D97-AF65-F5344CB8AC3E}">
        <p14:creationId xmlns:p14="http://schemas.microsoft.com/office/powerpoint/2010/main" val="1720897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API.AI (</a:t>
            </a:r>
            <a:r>
              <a:rPr lang="pt-BR" dirty="0" err="1"/>
              <a:t>Dialogflow</a:t>
            </a:r>
            <a:r>
              <a:rPr lang="pt-BR" dirty="0"/>
              <a:t>): </a:t>
            </a:r>
            <a:r>
              <a:rPr lang="pt-BR" sz="3600" dirty="0" err="1"/>
              <a:t>intents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7D3915-1797-6248-8A2A-31313FCC4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51" name="Google Shape;4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257" y="1690688"/>
            <a:ext cx="7017485" cy="4486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7922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API.AI (</a:t>
            </a:r>
            <a:r>
              <a:rPr lang="pt-BR" dirty="0" err="1"/>
              <a:t>Dialogflow</a:t>
            </a:r>
            <a:r>
              <a:rPr lang="pt-BR" dirty="0"/>
              <a:t>): </a:t>
            </a:r>
            <a:r>
              <a:rPr lang="pt-BR" sz="3600" dirty="0"/>
              <a:t>alerta de mudança de versão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C51802-82B9-A640-8B83-0CF5E1CCB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58" name="Google Shape;4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674207"/>
            <a:ext cx="10515600" cy="2654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3350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API.AI (</a:t>
            </a:r>
            <a:r>
              <a:rPr lang="pt-BR" dirty="0" err="1"/>
              <a:t>Dialogflow</a:t>
            </a:r>
            <a:r>
              <a:rPr lang="pt-BR" dirty="0"/>
              <a:t>): </a:t>
            </a:r>
            <a:r>
              <a:rPr lang="pt-BR" sz="3600" dirty="0"/>
              <a:t>chaves de acesso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A34CB56-4C9F-A741-9D75-614C20E9C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65" name="Google Shape;4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896" y="1825626"/>
            <a:ext cx="7991767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3729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API.AI (</a:t>
            </a:r>
            <a:r>
              <a:rPr lang="pt-BR" dirty="0" err="1"/>
              <a:t>Dialogflow</a:t>
            </a:r>
            <a:r>
              <a:rPr lang="pt-BR" dirty="0"/>
              <a:t>): </a:t>
            </a:r>
            <a:r>
              <a:rPr lang="pt-BR" sz="3600" dirty="0"/>
              <a:t>chaves de acesso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83F763D-C2B6-4F40-BC70-925158E5A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72" name="Google Shape;4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25625"/>
            <a:ext cx="10515600" cy="3532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577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API.AI (</a:t>
            </a:r>
            <a:r>
              <a:rPr lang="pt-BR" dirty="0" err="1"/>
              <a:t>Dialogflow</a:t>
            </a:r>
            <a:r>
              <a:rPr lang="pt-BR" dirty="0"/>
              <a:t>): </a:t>
            </a:r>
            <a:r>
              <a:rPr lang="pt-BR" sz="3600" dirty="0" err="1"/>
              <a:t>entities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83F763D-C2B6-4F40-BC70-925158E5A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0925" cy="4351338"/>
          </a:xfrm>
        </p:spPr>
        <p:txBody>
          <a:bodyPr/>
          <a:lstStyle/>
          <a:p>
            <a:r>
              <a:rPr lang="pt-BR" dirty="0"/>
              <a:t>Criamos a </a:t>
            </a:r>
            <a:r>
              <a:rPr lang="pt-BR" dirty="0" err="1"/>
              <a:t>entity</a:t>
            </a:r>
            <a:r>
              <a:rPr lang="pt-BR" dirty="0"/>
              <a:t> </a:t>
            </a:r>
            <a:r>
              <a:rPr lang="pt-BR" dirty="0" err="1"/>
              <a:t>Station</a:t>
            </a:r>
            <a:r>
              <a:rPr lang="pt-BR" dirty="0"/>
              <a:t>, com vários códigos de estações e sinônimos para esses códigos.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184D9B2-38AD-BA41-90FB-FE90A934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425" y="1825625"/>
            <a:ext cx="6740375" cy="347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83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API.AI (</a:t>
            </a:r>
            <a:r>
              <a:rPr lang="pt-BR" dirty="0" err="1"/>
              <a:t>Dialogflow</a:t>
            </a:r>
            <a:r>
              <a:rPr lang="pt-BR" dirty="0"/>
              <a:t>): </a:t>
            </a:r>
            <a:r>
              <a:rPr lang="pt-BR" sz="3600" dirty="0" err="1"/>
              <a:t>intents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83F763D-C2B6-4F40-BC70-925158E5A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A4D2A0-6D2B-EB40-82F5-DC80D13F1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06" y="1825625"/>
            <a:ext cx="8434387" cy="43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54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API.AI (</a:t>
            </a:r>
            <a:r>
              <a:rPr lang="pt-BR" dirty="0" err="1"/>
              <a:t>Dialogflow</a:t>
            </a:r>
            <a:r>
              <a:rPr lang="pt-BR" dirty="0"/>
              <a:t>): </a:t>
            </a:r>
            <a:r>
              <a:rPr lang="pt-BR" sz="3600" dirty="0" err="1"/>
              <a:t>live</a:t>
            </a:r>
            <a:r>
              <a:rPr lang="pt-BR" sz="3600" dirty="0"/>
              <a:t> </a:t>
            </a:r>
            <a:r>
              <a:rPr lang="pt-BR" sz="3600" dirty="0" err="1"/>
              <a:t>departures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83F763D-C2B6-4F40-BC70-925158E5A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6775" cy="4351338"/>
          </a:xfrm>
        </p:spPr>
        <p:txBody>
          <a:bodyPr>
            <a:normAutofit/>
          </a:bodyPr>
          <a:lstStyle/>
          <a:p>
            <a:r>
              <a:rPr lang="pt-BR" dirty="0"/>
              <a:t>Criamos o </a:t>
            </a:r>
            <a:r>
              <a:rPr lang="pt-BR" dirty="0" err="1"/>
              <a:t>intent</a:t>
            </a:r>
            <a:r>
              <a:rPr lang="pt-BR" dirty="0"/>
              <a:t> </a:t>
            </a:r>
            <a:r>
              <a:rPr lang="pt-BR" dirty="0" err="1"/>
              <a:t>request_live_departures</a:t>
            </a:r>
            <a:r>
              <a:rPr lang="pt-BR" dirty="0"/>
              <a:t>, com frases que podem ser digitadas pelo usuário, contendo uma </a:t>
            </a:r>
            <a:r>
              <a:rPr lang="pt-BR" dirty="0" err="1"/>
              <a:t>entity</a:t>
            </a:r>
            <a:r>
              <a:rPr lang="pt-BR" dirty="0"/>
              <a:t> na frase que será atribuída a uma variável para possibilitar a realização da consulta na </a:t>
            </a:r>
            <a:r>
              <a:rPr lang="pt-BR" dirty="0" err="1"/>
              <a:t>transportapi</a:t>
            </a:r>
            <a:r>
              <a:rPr lang="pt-BR" dirty="0"/>
              <a:t>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8D1F635-69CE-8140-870A-64ED83A0B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361" y="1825625"/>
            <a:ext cx="56624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49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API.AI (</a:t>
            </a:r>
            <a:r>
              <a:rPr lang="pt-BR" dirty="0" err="1"/>
              <a:t>Dialogflow</a:t>
            </a:r>
            <a:r>
              <a:rPr lang="pt-BR" dirty="0"/>
              <a:t>): </a:t>
            </a:r>
            <a:r>
              <a:rPr lang="pt-BR" sz="3600" dirty="0" err="1"/>
              <a:t>next</a:t>
            </a:r>
            <a:r>
              <a:rPr lang="pt-BR" sz="3600" dirty="0"/>
              <a:t> </a:t>
            </a:r>
            <a:r>
              <a:rPr lang="pt-BR" sz="3600" dirty="0" err="1"/>
              <a:t>train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83F763D-C2B6-4F40-BC70-925158E5A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6775" cy="4351338"/>
          </a:xfrm>
        </p:spPr>
        <p:txBody>
          <a:bodyPr>
            <a:normAutofit/>
          </a:bodyPr>
          <a:lstStyle/>
          <a:p>
            <a:r>
              <a:rPr lang="pt-BR" dirty="0"/>
              <a:t>Criamos o </a:t>
            </a:r>
            <a:r>
              <a:rPr lang="pt-BR" dirty="0" err="1"/>
              <a:t>intent</a:t>
            </a:r>
            <a:r>
              <a:rPr lang="pt-BR" dirty="0"/>
              <a:t> </a:t>
            </a:r>
            <a:r>
              <a:rPr lang="pt-BR" dirty="0" err="1"/>
              <a:t>request_next_train</a:t>
            </a:r>
            <a:r>
              <a:rPr lang="pt-BR" dirty="0"/>
              <a:t>, com frases que podem ser digitadas pelo usuário, na maioria contendo duas referências à </a:t>
            </a:r>
            <a:r>
              <a:rPr lang="pt-BR" dirty="0" err="1"/>
              <a:t>entity</a:t>
            </a:r>
            <a:r>
              <a:rPr lang="pt-BR" dirty="0"/>
              <a:t> </a:t>
            </a:r>
            <a:r>
              <a:rPr lang="pt-BR" dirty="0" err="1"/>
              <a:t>Station</a:t>
            </a:r>
            <a:r>
              <a:rPr lang="pt-BR" dirty="0"/>
              <a:t>, que definirá duas variáveis: “</a:t>
            </a:r>
            <a:r>
              <a:rPr lang="pt-BR" dirty="0" err="1"/>
              <a:t>fromStation</a:t>
            </a:r>
            <a:r>
              <a:rPr lang="pt-BR" dirty="0"/>
              <a:t>” e “</a:t>
            </a:r>
            <a:r>
              <a:rPr lang="pt-BR" dirty="0" err="1"/>
              <a:t>toStation</a:t>
            </a:r>
            <a:r>
              <a:rPr lang="pt-BR" dirty="0"/>
              <a:t>”.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EBE2838-422D-A445-9E44-EB2A46CE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975" y="1523931"/>
            <a:ext cx="6000750" cy="455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74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Códigos apresentados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FE4213-ABA5-1846-B808-C1E1A5AAE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www.github.com</a:t>
            </a:r>
            <a:r>
              <a:rPr lang="pt-BR" dirty="0"/>
              <a:t>/</a:t>
            </a:r>
            <a:r>
              <a:rPr lang="pt-BR" dirty="0" err="1"/>
              <a:t>andersonbr</a:t>
            </a:r>
            <a:r>
              <a:rPr lang="pt-BR" dirty="0"/>
              <a:t>/</a:t>
            </a:r>
            <a:r>
              <a:rPr lang="pt-BR" dirty="0" err="1"/>
              <a:t>letscatchatrain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3486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467" y="3197267"/>
            <a:ext cx="2818600" cy="31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4"/>
          <p:cNvSpPr txBox="1"/>
          <p:nvPr/>
        </p:nvSpPr>
        <p:spPr>
          <a:xfrm>
            <a:off x="7582000" y="4024787"/>
            <a:ext cx="4610000" cy="1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sz="7200" b="1" dirty="0">
                <a:solidFill>
                  <a:srgbClr val="073763"/>
                </a:solidFill>
              </a:rPr>
              <a:t>Dúvidas?</a:t>
            </a:r>
            <a:endParaRPr sz="7200" b="1" dirty="0">
              <a:solidFill>
                <a:srgbClr val="073763"/>
              </a:solidFill>
            </a:endParaRPr>
          </a:p>
        </p:txBody>
      </p:sp>
      <p:sp>
        <p:nvSpPr>
          <p:cNvPr id="487" name="Google Shape;487;p54"/>
          <p:cNvSpPr txBox="1"/>
          <p:nvPr/>
        </p:nvSpPr>
        <p:spPr>
          <a:xfrm>
            <a:off x="1394929" y="1215400"/>
            <a:ext cx="6539200" cy="1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sz="8000" b="1" dirty="0">
                <a:solidFill>
                  <a:srgbClr val="073763"/>
                </a:solidFill>
                <a:ea typeface="Comic Sans MS"/>
                <a:cs typeface="Comic Sans MS"/>
                <a:sym typeface="Comic Sans MS"/>
              </a:rPr>
              <a:t>Obrigado!!!</a:t>
            </a:r>
            <a:endParaRPr sz="8000" dirty="0">
              <a:solidFill>
                <a:srgbClr val="073763"/>
              </a:solidFill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571609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40829-371B-ED4B-8BD6-3A443EEFE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Transport</a:t>
            </a:r>
            <a:r>
              <a:rPr lang="pt-BR" dirty="0"/>
              <a:t> API: </a:t>
            </a:r>
            <a:r>
              <a:rPr lang="pt-BR" sz="3600" dirty="0"/>
              <a:t>Explorando a API de Transporte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A04110-FAD5-D14B-B097-9FCCAA694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400" dirty="0"/>
              <a:t>A API de transporte é um serviço de dados para todos os serviços de transporte público no Reino Unido.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584B264-47A4-044F-BA85-55854A893781}"/>
              </a:ext>
            </a:extLst>
          </p:cNvPr>
          <p:cNvSpPr/>
          <p:nvPr/>
        </p:nvSpPr>
        <p:spPr>
          <a:xfrm>
            <a:off x="5240740" y="2640598"/>
            <a:ext cx="61130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 API de transporte é uma plataforma de dados para dados de transporte que fornece informações sobre: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Chegadas e partidas em tempo real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Horários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Planejamento de viagens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Tarifas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Indicadores de desempenho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Mapeamento de </a:t>
            </a:r>
            <a:r>
              <a:rPr lang="pt-BR" dirty="0" err="1"/>
              <a:t>tweets</a:t>
            </a:r>
            <a:r>
              <a:rPr lang="pt-BR" dirty="0"/>
              <a:t> de viajantes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6FF07E1-9E9A-7C4D-8CC3-7C9806E73E90}"/>
              </a:ext>
            </a:extLst>
          </p:cNvPr>
          <p:cNvSpPr/>
          <p:nvPr/>
        </p:nvSpPr>
        <p:spPr>
          <a:xfrm>
            <a:off x="5240740" y="5305157"/>
            <a:ext cx="6113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Os dados são obtidos por meio de serviços </a:t>
            </a:r>
            <a:r>
              <a:rPr lang="pt-BR" dirty="0" err="1"/>
              <a:t>RESTful</a:t>
            </a:r>
            <a:r>
              <a:rPr lang="pt-BR" dirty="0"/>
              <a:t>, com dados no formato JSON.</a:t>
            </a:r>
          </a:p>
        </p:txBody>
      </p:sp>
      <p:pic>
        <p:nvPicPr>
          <p:cNvPr id="3074" name="Picture 2" descr="https://lh6.googleusercontent.com/oUnQOI0073__PPJDoj-BuEaMeSTMP5kFvm_YQEESzibCgDyAYyUYc5LQlKJvMG4st1mbaizlZgraopjFBUsOa4CmCudXpbIpEh7d7QmhSB2LLgnxn3yYw5_achzRnK6-7IDvqN4P50g">
            <a:extLst>
              <a:ext uri="{FF2B5EF4-FFF2-40B4-BE49-F238E27FC236}">
                <a16:creationId xmlns:a16="http://schemas.microsoft.com/office/drawing/2014/main" id="{89050AE1-F0CD-604B-A1B4-A849056F2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2" r="24440" b="4910"/>
          <a:stretch/>
        </p:blipFill>
        <p:spPr bwMode="auto">
          <a:xfrm>
            <a:off x="1258436" y="2742584"/>
            <a:ext cx="3736644" cy="334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86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Transport</a:t>
            </a:r>
            <a:r>
              <a:rPr lang="pt-BR" dirty="0"/>
              <a:t> API: </a:t>
            </a:r>
            <a:r>
              <a:rPr lang="pt-BR" sz="3600" dirty="0"/>
              <a:t>Explorando a API de Transporte</a:t>
            </a:r>
            <a:endParaRPr 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8F1F144-4C30-E24A-A5FE-4FB30BCA4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1 - Para começar, vamos criar uma conta de desenvolvedor em </a:t>
            </a:r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developer.transportapi.com</a:t>
            </a:r>
            <a:r>
              <a:rPr lang="pt-BR" dirty="0"/>
              <a:t>/</a:t>
            </a:r>
            <a:r>
              <a:rPr lang="pt-BR" dirty="0" err="1"/>
              <a:t>signup</a:t>
            </a:r>
            <a:r>
              <a:rPr lang="pt-BR" dirty="0"/>
              <a:t> e obter uma chave de aplicativo e um ID de aplicativo:</a:t>
            </a: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88" y="3249709"/>
            <a:ext cx="6495500" cy="25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8400" y="2844800"/>
            <a:ext cx="3835400" cy="333216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/>
          <p:nvPr/>
        </p:nvSpPr>
        <p:spPr>
          <a:xfrm>
            <a:off x="5820600" y="3216719"/>
            <a:ext cx="550800" cy="3188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4888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Transport</a:t>
            </a:r>
            <a:r>
              <a:rPr lang="pt-BR" dirty="0"/>
              <a:t> API: </a:t>
            </a:r>
            <a:r>
              <a:rPr lang="pt-BR" sz="3600" dirty="0"/>
              <a:t>Explorando a API de Transporte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D75517D-6096-A840-A9C0-83BD082B4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ym typeface="Comic Sans MS"/>
              </a:rPr>
              <a:t>Exemplo de requisição possível na API</a:t>
            </a:r>
          </a:p>
          <a:p>
            <a:r>
              <a:rPr lang="pt-BR" dirty="0">
                <a:sym typeface="Comic Sans MS"/>
              </a:rPr>
              <a:t>Execute a seguinte requisição GET de um navegador:</a:t>
            </a:r>
          </a:p>
          <a:p>
            <a:endParaRPr lang="pt-BR" dirty="0">
              <a:sym typeface="Comic Sans MS"/>
            </a:endParaRPr>
          </a:p>
          <a:p>
            <a:endParaRPr lang="pt-BR" dirty="0">
              <a:sym typeface="Comic Sans MS"/>
            </a:endParaRPr>
          </a:p>
          <a:p>
            <a:r>
              <a:rPr lang="pt-BR" dirty="0">
                <a:sym typeface="Comic Sans MS"/>
              </a:rPr>
              <a:t>A essa requisição, estamos tentando recuperar informações sobre a estação de trem </a:t>
            </a:r>
            <a:r>
              <a:rPr lang="pt-BR" dirty="0" err="1">
                <a:sym typeface="Comic Sans MS"/>
              </a:rPr>
              <a:t>Euston</a:t>
            </a:r>
            <a:r>
              <a:rPr lang="pt-BR" dirty="0">
                <a:sym typeface="Comic Sans MS"/>
              </a:rPr>
              <a:t>, em Londres:?</a:t>
            </a:r>
          </a:p>
          <a:p>
            <a:endParaRPr lang="pt-BR" dirty="0">
              <a:sym typeface="Comic Sans MS"/>
            </a:endParaRPr>
          </a:p>
          <a:p>
            <a:endParaRPr lang="pt-BR" dirty="0">
              <a:sym typeface="Comic Sans MS"/>
            </a:endParaRPr>
          </a:p>
          <a:p>
            <a:endParaRPr lang="pt-BR" dirty="0"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418" y="4763870"/>
            <a:ext cx="10229381" cy="60060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-161728" y="3185668"/>
            <a:ext cx="9799320" cy="26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pt-BR" sz="1600" dirty="0">
                <a:solidFill>
                  <a:srgbClr val="351C75"/>
                </a:solidFill>
                <a:ea typeface="Comic Sans MS"/>
                <a:cs typeface="Comic Sans MS"/>
                <a:sym typeface="Comic Sans MS"/>
              </a:rPr>
              <a:t>Substitua </a:t>
            </a:r>
            <a:r>
              <a:rPr lang="pt-BR" sz="1600" dirty="0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YOUR_APP_ID</a:t>
            </a:r>
            <a:r>
              <a:rPr lang="pt-BR" sz="1600" dirty="0">
                <a:solidFill>
                  <a:srgbClr val="351C75"/>
                </a:solidFill>
                <a:ea typeface="Comic Sans MS"/>
                <a:cs typeface="Comic Sans MS"/>
                <a:sym typeface="Comic Sans MS"/>
              </a:rPr>
              <a:t> e </a:t>
            </a:r>
            <a:r>
              <a:rPr lang="pt-BR" sz="1600" dirty="0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YOUR_APP_KEY</a:t>
            </a:r>
            <a:r>
              <a:rPr lang="pt-BR" sz="1600" dirty="0">
                <a:solidFill>
                  <a:srgbClr val="351C75"/>
                </a:solidFill>
                <a:ea typeface="Comic Sans MS"/>
                <a:cs typeface="Comic Sans MS"/>
                <a:sym typeface="Comic Sans MS"/>
              </a:rPr>
              <a:t> pelo seu ID e chave de aplicativo. </a:t>
            </a:r>
            <a:endParaRPr sz="1600" dirty="0"/>
          </a:p>
        </p:txBody>
      </p:sp>
      <p:grpSp>
        <p:nvGrpSpPr>
          <p:cNvPr id="200" name="Google Shape;200;p27"/>
          <p:cNvGrpSpPr/>
          <p:nvPr/>
        </p:nvGrpSpPr>
        <p:grpSpPr>
          <a:xfrm>
            <a:off x="1069100" y="2888960"/>
            <a:ext cx="8396599" cy="270633"/>
            <a:chOff x="991575" y="1610350"/>
            <a:chExt cx="6297449" cy="202975"/>
          </a:xfrm>
        </p:grpSpPr>
        <p:pic>
          <p:nvPicPr>
            <p:cNvPr id="201" name="Google Shape;201;p27"/>
            <p:cNvPicPr preferRelativeResize="0"/>
            <p:nvPr/>
          </p:nvPicPr>
          <p:blipFill rotWithShape="1">
            <a:blip r:embed="rId4">
              <a:alphaModFix/>
            </a:blip>
            <a:srcRect t="-10" r="47846" b="10"/>
            <a:stretch/>
          </p:blipFill>
          <p:spPr>
            <a:xfrm>
              <a:off x="991575" y="1610350"/>
              <a:ext cx="6297449" cy="202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27"/>
            <p:cNvSpPr/>
            <p:nvPr/>
          </p:nvSpPr>
          <p:spPr>
            <a:xfrm>
              <a:off x="6184565" y="1652316"/>
              <a:ext cx="852900" cy="120000"/>
            </a:xfrm>
            <a:prstGeom prst="rect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5159730" y="1652316"/>
              <a:ext cx="681000" cy="120000"/>
            </a:xfrm>
            <a:prstGeom prst="rect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04" name="Google Shape;204;p27"/>
          <p:cNvSpPr txBox="1"/>
          <p:nvPr/>
        </p:nvSpPr>
        <p:spPr>
          <a:xfrm>
            <a:off x="2942980" y="5263400"/>
            <a:ext cx="8275319" cy="104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BR" sz="1600" dirty="0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Retorna um JSON com informações como o nome completo da estação, suas coordenadas de latitude e longitude e o código da estação</a:t>
            </a:r>
            <a:endParaRPr sz="1600" dirty="0">
              <a:solidFill>
                <a:srgbClr val="CC0000"/>
              </a:solidFill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CE5ABFDF-DD12-1C4B-94DE-BA19BB8505FF}"/>
              </a:ext>
            </a:extLst>
          </p:cNvPr>
          <p:cNvCxnSpPr/>
          <p:nvPr/>
        </p:nvCxnSpPr>
        <p:spPr>
          <a:xfrm flipH="1" flipV="1">
            <a:off x="2560320" y="5501640"/>
            <a:ext cx="228600" cy="285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906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3040" y="3840333"/>
            <a:ext cx="3110760" cy="25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Transport</a:t>
            </a:r>
            <a:r>
              <a:rPr lang="pt-BR" dirty="0"/>
              <a:t> API: </a:t>
            </a:r>
            <a:r>
              <a:rPr lang="pt-BR" sz="3600" dirty="0"/>
              <a:t>Explorando conjunto de dados</a:t>
            </a:r>
            <a:endParaRPr lang="pt-BR" dirty="0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F61A5297-B2CA-E645-BE27-575139CA0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API de transporte fornece dados sobre:</a:t>
            </a:r>
          </a:p>
          <a:p>
            <a:r>
              <a:rPr lang="pt-BR" dirty="0"/>
              <a:t>Trens</a:t>
            </a:r>
          </a:p>
          <a:p>
            <a:r>
              <a:rPr lang="pt-BR" dirty="0"/>
              <a:t>Ônibus</a:t>
            </a:r>
          </a:p>
          <a:p>
            <a:r>
              <a:rPr lang="pt-BR" dirty="0"/>
              <a:t>Metrô e muitas outras formas de transporte.</a:t>
            </a:r>
          </a:p>
        </p:txBody>
      </p:sp>
      <p:sp>
        <p:nvSpPr>
          <p:cNvPr id="214" name="Google Shape;214;p28"/>
          <p:cNvSpPr txBox="1"/>
          <p:nvPr/>
        </p:nvSpPr>
        <p:spPr>
          <a:xfrm>
            <a:off x="2689920" y="3962471"/>
            <a:ext cx="5387280" cy="10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BR" sz="2400" dirty="0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Para construir o nosso </a:t>
            </a:r>
            <a:r>
              <a:rPr lang="pt-BR" sz="2400" dirty="0" err="1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chatbot</a:t>
            </a:r>
            <a:r>
              <a:rPr lang="pt-BR" sz="2400" dirty="0">
                <a:solidFill>
                  <a:srgbClr val="CC0000"/>
                </a:solidFill>
                <a:ea typeface="Comic Sans MS"/>
                <a:cs typeface="Comic Sans MS"/>
                <a:sym typeface="Comic Sans MS"/>
              </a:rPr>
              <a:t>, vamos começar apenas com o dados dos trens. </a:t>
            </a:r>
            <a:endParaRPr sz="2400" dirty="0">
              <a:solidFill>
                <a:srgbClr val="CC0000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2829840" y="5111408"/>
            <a:ext cx="5413200" cy="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BR" sz="2400" dirty="0">
                <a:solidFill>
                  <a:srgbClr val="351C75"/>
                </a:solidFill>
                <a:ea typeface="Comic Sans MS"/>
                <a:cs typeface="Comic Sans MS"/>
                <a:sym typeface="Comic Sans MS"/>
              </a:rPr>
              <a:t>Vamos dar uma olhada nos diferentes tipos de dados disponíveis sobre trens?</a:t>
            </a:r>
            <a:endParaRPr sz="2400" dirty="0">
              <a:solidFill>
                <a:srgbClr val="351C75"/>
              </a:solidFill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933764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Transport</a:t>
            </a:r>
            <a:r>
              <a:rPr lang="pt-BR" dirty="0"/>
              <a:t> API: </a:t>
            </a:r>
            <a:r>
              <a:rPr lang="pt-BR" sz="3600" dirty="0"/>
              <a:t>Estações próximas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A14BC7F-C090-1040-A0B5-A2DF4CB41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local de pesquisa deve ser fornecido como uma coordenada </a:t>
            </a:r>
            <a:r>
              <a:rPr lang="pt-BR" sz="2400" dirty="0" err="1"/>
              <a:t>Lat-Lon</a:t>
            </a:r>
            <a:r>
              <a:rPr lang="pt-BR" sz="2400" dirty="0"/>
              <a:t>, da seguinte maneira: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225" name="Google Shape;225;p29"/>
          <p:cNvPicPr preferRelativeResize="0"/>
          <p:nvPr/>
        </p:nvPicPr>
        <p:blipFill rotWithShape="1">
          <a:blip r:embed="rId3">
            <a:alphaModFix/>
          </a:blip>
          <a:srcRect l="10157" r="39877"/>
          <a:stretch/>
        </p:blipFill>
        <p:spPr>
          <a:xfrm>
            <a:off x="814322" y="2558374"/>
            <a:ext cx="10539477" cy="411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5871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Transport</a:t>
            </a:r>
            <a:r>
              <a:rPr lang="pt-BR" dirty="0"/>
              <a:t> API: </a:t>
            </a:r>
            <a:r>
              <a:rPr lang="pt-BR" sz="3600" dirty="0"/>
              <a:t>Estações próximas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A14BC7F-C090-1040-A0B5-A2DF4CB41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local de pesquisa deve ser fornecido como uma coordenada </a:t>
            </a:r>
            <a:r>
              <a:rPr lang="pt-BR" sz="2400" dirty="0" err="1"/>
              <a:t>Lat-Lon</a:t>
            </a:r>
            <a:r>
              <a:rPr lang="pt-BR" sz="2400" dirty="0"/>
              <a:t>, da seguinte maneira:</a:t>
            </a:r>
          </a:p>
          <a:p>
            <a:endParaRPr lang="pt-BR" sz="2400" dirty="0"/>
          </a:p>
          <a:p>
            <a:pPr marL="0" indent="0">
              <a:buNone/>
            </a:pPr>
            <a:r>
              <a:rPr lang="pt-BR" sz="2400" dirty="0" err="1">
                <a:solidFill>
                  <a:schemeClr val="accent2"/>
                </a:solidFill>
              </a:rPr>
              <a:t>near.json</a:t>
            </a:r>
            <a:endParaRPr lang="pt-BR" sz="2400" dirty="0">
              <a:solidFill>
                <a:schemeClr val="accent2"/>
              </a:solidFill>
            </a:endParaRPr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 r="6107" b="27745"/>
          <a:stretch/>
        </p:blipFill>
        <p:spPr>
          <a:xfrm>
            <a:off x="7604760" y="3078480"/>
            <a:ext cx="3749039" cy="335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 rotWithShape="1">
          <a:blip r:embed="rId4">
            <a:alphaModFix/>
          </a:blip>
          <a:srcRect l="10157" r="39877"/>
          <a:stretch/>
        </p:blipFill>
        <p:spPr>
          <a:xfrm>
            <a:off x="814322" y="2558374"/>
            <a:ext cx="10539477" cy="41171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6540904" y="2844290"/>
            <a:ext cx="1490575" cy="521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BR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Resposta:</a:t>
            </a:r>
            <a:endParaRPr dirty="0">
              <a:ea typeface="Comic Sans MS"/>
              <a:cs typeface="Comic Sans MS"/>
              <a:sym typeface="Comic Sans M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FBE40B6-D068-E648-89F2-75703A437AA1}"/>
              </a:ext>
            </a:extLst>
          </p:cNvPr>
          <p:cNvSpPr/>
          <p:nvPr/>
        </p:nvSpPr>
        <p:spPr>
          <a:xfrm>
            <a:off x="814322" y="3557865"/>
            <a:ext cx="6779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Este </a:t>
            </a:r>
            <a:r>
              <a:rPr lang="pt-BR" dirty="0" err="1"/>
              <a:t>endpoint</a:t>
            </a:r>
            <a:r>
              <a:rPr lang="pt-BR" dirty="0"/>
              <a:t> fornece uma lista de estações de trem próximas a um determinado local.</a:t>
            </a:r>
          </a:p>
        </p:txBody>
      </p:sp>
    </p:spTree>
    <p:extLst>
      <p:ext uri="{BB962C8B-B14F-4D97-AF65-F5344CB8AC3E}">
        <p14:creationId xmlns:p14="http://schemas.microsoft.com/office/powerpoint/2010/main" val="38395325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2690</Words>
  <Application>Microsoft Macintosh PowerPoint</Application>
  <PresentationFormat>Widescreen</PresentationFormat>
  <Paragraphs>254</Paragraphs>
  <Slides>39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Comic Sans MS</vt:lpstr>
      <vt:lpstr>Courier New</vt:lpstr>
      <vt:lpstr>Tema do Office</vt:lpstr>
      <vt:lpstr>Let’s Catch a Train</vt:lpstr>
      <vt:lpstr>Let’s catch a train</vt:lpstr>
      <vt:lpstr>Introdução</vt:lpstr>
      <vt:lpstr>Transport API: Explorando a API de Transporte</vt:lpstr>
      <vt:lpstr>Transport API: Explorando a API de Transporte</vt:lpstr>
      <vt:lpstr>Transport API: Explorando a API de Transporte</vt:lpstr>
      <vt:lpstr>Transport API: Explorando conjunto de dados</vt:lpstr>
      <vt:lpstr>Transport API: Estações próximas</vt:lpstr>
      <vt:lpstr>Transport API: Estações próximas</vt:lpstr>
      <vt:lpstr>Transport API: Estações próximas</vt:lpstr>
      <vt:lpstr>Transport API: Estações próximas</vt:lpstr>
      <vt:lpstr>Transport API: Estações próximas</vt:lpstr>
      <vt:lpstr>Transport API: Estações em área delimitada</vt:lpstr>
      <vt:lpstr>Transport API: Trens chegando e partindo</vt:lpstr>
      <vt:lpstr>Transport API: Horários de serviço</vt:lpstr>
      <vt:lpstr>Transport API: design de conversação</vt:lpstr>
      <vt:lpstr>Modelo de conversação: estações mais próximas</vt:lpstr>
      <vt:lpstr>Modelo de conversação: próximo trem</vt:lpstr>
      <vt:lpstr>Modelo de conversação: hora de chegada</vt:lpstr>
      <vt:lpstr>Construir um SMS bot simples</vt:lpstr>
      <vt:lpstr>Twilio</vt:lpstr>
      <vt:lpstr>Twilio: registrando uma conta</vt:lpstr>
      <vt:lpstr>Twilio: autenticação no serviço</vt:lpstr>
      <vt:lpstr>Twilio: dashboard</vt:lpstr>
      <vt:lpstr>Twilio: credenciais de desenvolvedor</vt:lpstr>
      <vt:lpstr>Twilio: Configuração de ações em SMS</vt:lpstr>
      <vt:lpstr>Twilio: Configuração de ações em SMS</vt:lpstr>
      <vt:lpstr>API.AI (Dialogflow)</vt:lpstr>
      <vt:lpstr>API.AI (Dialogflow): registro</vt:lpstr>
      <vt:lpstr>API.AI (Dialogflow): intents</vt:lpstr>
      <vt:lpstr>API.AI (Dialogflow): alerta de mudança de versão</vt:lpstr>
      <vt:lpstr>API.AI (Dialogflow): chaves de acesso</vt:lpstr>
      <vt:lpstr>API.AI (Dialogflow): chaves de acesso</vt:lpstr>
      <vt:lpstr>API.AI (Dialogflow): entities</vt:lpstr>
      <vt:lpstr>API.AI (Dialogflow): intents</vt:lpstr>
      <vt:lpstr>API.AI (Dialogflow): live departures</vt:lpstr>
      <vt:lpstr>API.AI (Dialogflow): next train</vt:lpstr>
      <vt:lpstr>Códigos apresentados</vt:lpstr>
      <vt:lpstr>Apresentação do PowerPoint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Catch a Train</dc:title>
  <dc:creator>Anderson Calixto</dc:creator>
  <cp:lastModifiedBy>Anderson Calixto</cp:lastModifiedBy>
  <cp:revision>19</cp:revision>
  <dcterms:created xsi:type="dcterms:W3CDTF">2018-12-02T14:11:36Z</dcterms:created>
  <dcterms:modified xsi:type="dcterms:W3CDTF">2018-12-03T02:59:07Z</dcterms:modified>
</cp:coreProperties>
</file>